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7" r:id="rId5"/>
    <p:sldId id="264" r:id="rId6"/>
    <p:sldId id="314" r:id="rId7"/>
    <p:sldId id="267" r:id="rId8"/>
    <p:sldId id="289" r:id="rId9"/>
    <p:sldId id="315" r:id="rId10"/>
    <p:sldId id="279" r:id="rId11"/>
    <p:sldId id="274" r:id="rId12"/>
    <p:sldId id="288" r:id="rId13"/>
    <p:sldId id="284" r:id="rId14"/>
    <p:sldId id="277" r:id="rId15"/>
    <p:sldId id="281" r:id="rId16"/>
    <p:sldId id="316" r:id="rId17"/>
    <p:sldId id="317" r:id="rId18"/>
    <p:sldId id="327" r:id="rId19"/>
    <p:sldId id="334" r:id="rId20"/>
    <p:sldId id="328" r:id="rId21"/>
    <p:sldId id="329" r:id="rId22"/>
    <p:sldId id="330" r:id="rId23"/>
    <p:sldId id="331" r:id="rId24"/>
    <p:sldId id="332" r:id="rId25"/>
    <p:sldId id="318" r:id="rId26"/>
    <p:sldId id="319" r:id="rId27"/>
    <p:sldId id="320" r:id="rId28"/>
    <p:sldId id="286" r:id="rId29"/>
    <p:sldId id="295" r:id="rId30"/>
    <p:sldId id="321" r:id="rId31"/>
    <p:sldId id="297" r:id="rId32"/>
    <p:sldId id="303" r:id="rId33"/>
    <p:sldId id="299" r:id="rId34"/>
    <p:sldId id="306" r:id="rId35"/>
    <p:sldId id="308" r:id="rId36"/>
    <p:sldId id="296" r:id="rId37"/>
    <p:sldId id="310" r:id="rId38"/>
    <p:sldId id="309" r:id="rId39"/>
    <p:sldId id="312" r:id="rId40"/>
    <p:sldId id="311" r:id="rId41"/>
    <p:sldId id="300" r:id="rId42"/>
    <p:sldId id="290" r:id="rId43"/>
    <p:sldId id="293" r:id="rId44"/>
    <p:sldId id="294" r:id="rId45"/>
    <p:sldId id="282" r:id="rId46"/>
    <p:sldId id="322" r:id="rId47"/>
    <p:sldId id="323" r:id="rId48"/>
    <p:sldId id="324" r:id="rId49"/>
    <p:sldId id="325" r:id="rId50"/>
    <p:sldId id="326" r:id="rId51"/>
    <p:sldId id="335" r:id="rId52"/>
    <p:sldId id="336" r:id="rId53"/>
    <p:sldId id="287" r:id="rId54"/>
    <p:sldId id="33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45" autoAdjust="0"/>
    <p:restoredTop sz="94660"/>
  </p:normalViewPr>
  <p:slideViewPr>
    <p:cSldViewPr snapToGrid="0">
      <p:cViewPr varScale="1">
        <p:scale>
          <a:sx n="74" d="100"/>
          <a:sy n="74" d="100"/>
        </p:scale>
        <p:origin x="-630" y="-90"/>
      </p:cViewPr>
      <p:guideLst>
        <p:guide orient="horz" pos="2160"/>
        <p:guide pos="3840"/>
      </p:guideLst>
    </p:cSldViewPr>
  </p:slideViewPr>
  <p:notesTextViewPr>
    <p:cViewPr>
      <p:scale>
        <a:sx n="1" d="1"/>
        <a:sy n="1" d="1"/>
      </p:scale>
      <p:origin x="0" y="0"/>
    </p:cViewPr>
  </p:notesTextViewPr>
  <p:sorterViewPr>
    <p:cViewPr>
      <p:scale>
        <a:sx n="100" d="100"/>
        <a:sy n="100" d="100"/>
      </p:scale>
      <p:origin x="0" y="-502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ata2.xml.rels><?xml version="1.0" encoding="UTF-8" standalone="yes"?>
<Relationships xmlns="http://schemas.openxmlformats.org/package/2006/relationships"><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6FFCEA-8CC9-4283-9F13-13C5A4CA9C38}" type="doc">
      <dgm:prSet loTypeId="urn:microsoft.com/office/officeart/2005/8/layout/vList3" loCatId="picture" qsTypeId="urn:microsoft.com/office/officeart/2005/8/quickstyle/simple1" qsCatId="simple" csTypeId="urn:microsoft.com/office/officeart/2005/8/colors/accent0_3" csCatId="mainScheme" phldr="1"/>
      <dgm:spPr/>
    </dgm:pt>
    <dgm:pt modelId="{90BB1230-0BF7-44A9-ADE8-0FA283EB3080}">
      <dgm:prSet phldrT="[Text]" custT="1"/>
      <dgm:spPr/>
      <dgm:t>
        <a:bodyPr/>
        <a:lstStyle/>
        <a:p>
          <a:pPr algn="l"/>
          <a:r>
            <a:rPr lang="en-US" sz="2000" b="1" dirty="0" smtClean="0">
              <a:latin typeface="Times New Roman" panose="02020603050405020304" pitchFamily="18" charset="0"/>
              <a:cs typeface="Times New Roman" panose="02020603050405020304" pitchFamily="18" charset="0"/>
            </a:rPr>
            <a:t>Learning denotes changes in a system that enable the system to do the same task more efficiently next time.   Learning is an important feature of “ Intelligence “. </a:t>
          </a:r>
          <a:endParaRPr lang="en-US" sz="2000" b="1" dirty="0">
            <a:latin typeface="Times New Roman" panose="02020603050405020304" pitchFamily="18" charset="0"/>
            <a:cs typeface="Times New Roman" panose="02020603050405020304" pitchFamily="18" charset="0"/>
          </a:endParaRPr>
        </a:p>
      </dgm:t>
    </dgm:pt>
    <dgm:pt modelId="{7B4BD8F5-FDB9-418B-939C-CE65D2E4F023}" type="parTrans" cxnId="{4983022B-75CF-490E-9983-E3FC301AEDD9}">
      <dgm:prSet/>
      <dgm:spPr/>
      <dgm:t>
        <a:bodyPr/>
        <a:lstStyle/>
        <a:p>
          <a:endParaRPr lang="en-US"/>
        </a:p>
      </dgm:t>
    </dgm:pt>
    <dgm:pt modelId="{D2C36600-087A-41C4-9940-7A0D6437046C}" type="sibTrans" cxnId="{4983022B-75CF-490E-9983-E3FC301AEDD9}">
      <dgm:prSet/>
      <dgm:spPr/>
      <dgm:t>
        <a:bodyPr/>
        <a:lstStyle/>
        <a:p>
          <a:endParaRPr lang="en-US"/>
        </a:p>
      </dgm:t>
    </dgm:pt>
    <dgm:pt modelId="{EE6103D2-B5A1-4A99-AB52-6CDA49F8A6CB}" type="pres">
      <dgm:prSet presAssocID="{046FFCEA-8CC9-4283-9F13-13C5A4CA9C38}" presName="linearFlow" presStyleCnt="0">
        <dgm:presLayoutVars>
          <dgm:dir/>
          <dgm:resizeHandles val="exact"/>
        </dgm:presLayoutVars>
      </dgm:prSet>
      <dgm:spPr/>
    </dgm:pt>
    <dgm:pt modelId="{2DC50D2D-1B1D-4CDD-A5EE-0DB75EB3AA55}" type="pres">
      <dgm:prSet presAssocID="{90BB1230-0BF7-44A9-ADE8-0FA283EB3080}" presName="composite" presStyleCnt="0"/>
      <dgm:spPr/>
    </dgm:pt>
    <dgm:pt modelId="{7169932F-6A06-41AD-A61D-B3C0ADE7ACA6}" type="pres">
      <dgm:prSet presAssocID="{90BB1230-0BF7-44A9-ADE8-0FA283EB3080}" presName="imgShp" presStyleLbl="fgImgPlace1" presStyleIdx="0" presStyleCnt="1" custLinFactNeighborX="-23612" custLinFactNeighborY="-50898"/>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D368A1FE-4F38-4975-9876-578D6EC1752A}" type="pres">
      <dgm:prSet presAssocID="{90BB1230-0BF7-44A9-ADE8-0FA283EB3080}" presName="txShp" presStyleLbl="node1" presStyleIdx="0" presStyleCnt="1" custScaleX="96182" custLinFactNeighborX="-10379" custLinFactNeighborY="-51423">
        <dgm:presLayoutVars>
          <dgm:bulletEnabled val="1"/>
        </dgm:presLayoutVars>
      </dgm:prSet>
      <dgm:spPr/>
      <dgm:t>
        <a:bodyPr/>
        <a:lstStyle/>
        <a:p>
          <a:endParaRPr lang="en-US"/>
        </a:p>
      </dgm:t>
    </dgm:pt>
  </dgm:ptLst>
  <dgm:cxnLst>
    <dgm:cxn modelId="{4983022B-75CF-490E-9983-E3FC301AEDD9}" srcId="{046FFCEA-8CC9-4283-9F13-13C5A4CA9C38}" destId="{90BB1230-0BF7-44A9-ADE8-0FA283EB3080}" srcOrd="0" destOrd="0" parTransId="{7B4BD8F5-FDB9-418B-939C-CE65D2E4F023}" sibTransId="{D2C36600-087A-41C4-9940-7A0D6437046C}"/>
    <dgm:cxn modelId="{DAB81816-9C38-4F5F-A823-81C7CEE94DCF}" type="presOf" srcId="{90BB1230-0BF7-44A9-ADE8-0FA283EB3080}" destId="{D368A1FE-4F38-4975-9876-578D6EC1752A}" srcOrd="0" destOrd="0" presId="urn:microsoft.com/office/officeart/2005/8/layout/vList3"/>
    <dgm:cxn modelId="{18935D1D-3037-4D18-A517-249CD03896DD}" type="presOf" srcId="{046FFCEA-8CC9-4283-9F13-13C5A4CA9C38}" destId="{EE6103D2-B5A1-4A99-AB52-6CDA49F8A6CB}" srcOrd="0" destOrd="0" presId="urn:microsoft.com/office/officeart/2005/8/layout/vList3"/>
    <dgm:cxn modelId="{DA5A074B-BD02-4C3D-91C3-D57544C80802}" type="presParOf" srcId="{EE6103D2-B5A1-4A99-AB52-6CDA49F8A6CB}" destId="{2DC50D2D-1B1D-4CDD-A5EE-0DB75EB3AA55}" srcOrd="0" destOrd="0" presId="urn:microsoft.com/office/officeart/2005/8/layout/vList3"/>
    <dgm:cxn modelId="{3B8795CE-69C7-499F-BF0B-07C8C861C5FB}" type="presParOf" srcId="{2DC50D2D-1B1D-4CDD-A5EE-0DB75EB3AA55}" destId="{7169932F-6A06-41AD-A61D-B3C0ADE7ACA6}" srcOrd="0" destOrd="0" presId="urn:microsoft.com/office/officeart/2005/8/layout/vList3"/>
    <dgm:cxn modelId="{351E9F49-59F7-4EC3-950A-0688593BD91D}" type="presParOf" srcId="{2DC50D2D-1B1D-4CDD-A5EE-0DB75EB3AA55}" destId="{D368A1FE-4F38-4975-9876-578D6EC1752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6FFCEA-8CC9-4283-9F13-13C5A4CA9C38}" type="doc">
      <dgm:prSet loTypeId="urn:microsoft.com/office/officeart/2005/8/layout/vList3" loCatId="picture" qsTypeId="urn:microsoft.com/office/officeart/2005/8/quickstyle/simple1" qsCatId="simple" csTypeId="urn:microsoft.com/office/officeart/2005/8/colors/accent0_3" csCatId="mainScheme" phldr="1"/>
      <dgm:spPr/>
    </dgm:pt>
    <dgm:pt modelId="{90BB1230-0BF7-44A9-ADE8-0FA283EB3080}">
      <dgm:prSet phldrT="[Text]" custT="1"/>
      <dgm:spPr/>
      <dgm:t>
        <a:bodyPr/>
        <a:lstStyle/>
        <a:p>
          <a:pPr algn="just"/>
          <a:r>
            <a:rPr lang="en-US" sz="2000" b="1" dirty="0" smtClean="0">
              <a:latin typeface="Times New Roman" panose="02020603050405020304" pitchFamily="18" charset="0"/>
              <a:cs typeface="Times New Roman" panose="02020603050405020304" pitchFamily="18" charset="0"/>
            </a:rPr>
            <a:t>Learning is the process of acquiring new understanding, knowledge, behaviors, skills, values, attitudes, and preferences</a:t>
          </a:r>
          <a:endParaRPr lang="en-US" sz="2000" b="1" dirty="0">
            <a:latin typeface="Times New Roman" panose="02020603050405020304" pitchFamily="18" charset="0"/>
            <a:cs typeface="Times New Roman" panose="02020603050405020304" pitchFamily="18" charset="0"/>
          </a:endParaRPr>
        </a:p>
      </dgm:t>
    </dgm:pt>
    <dgm:pt modelId="{7B4BD8F5-FDB9-418B-939C-CE65D2E4F023}" type="parTrans" cxnId="{4983022B-75CF-490E-9983-E3FC301AEDD9}">
      <dgm:prSet/>
      <dgm:spPr/>
      <dgm:t>
        <a:bodyPr/>
        <a:lstStyle/>
        <a:p>
          <a:endParaRPr lang="en-US"/>
        </a:p>
      </dgm:t>
    </dgm:pt>
    <dgm:pt modelId="{D2C36600-087A-41C4-9940-7A0D6437046C}" type="sibTrans" cxnId="{4983022B-75CF-490E-9983-E3FC301AEDD9}">
      <dgm:prSet/>
      <dgm:spPr/>
      <dgm:t>
        <a:bodyPr/>
        <a:lstStyle/>
        <a:p>
          <a:endParaRPr lang="en-US"/>
        </a:p>
      </dgm:t>
    </dgm:pt>
    <dgm:pt modelId="{EE6103D2-B5A1-4A99-AB52-6CDA49F8A6CB}" type="pres">
      <dgm:prSet presAssocID="{046FFCEA-8CC9-4283-9F13-13C5A4CA9C38}" presName="linearFlow" presStyleCnt="0">
        <dgm:presLayoutVars>
          <dgm:dir/>
          <dgm:resizeHandles val="exact"/>
        </dgm:presLayoutVars>
      </dgm:prSet>
      <dgm:spPr/>
    </dgm:pt>
    <dgm:pt modelId="{2DC50D2D-1B1D-4CDD-A5EE-0DB75EB3AA55}" type="pres">
      <dgm:prSet presAssocID="{90BB1230-0BF7-44A9-ADE8-0FA283EB3080}" presName="composite" presStyleCnt="0"/>
      <dgm:spPr/>
    </dgm:pt>
    <dgm:pt modelId="{7169932F-6A06-41AD-A61D-B3C0ADE7ACA6}" type="pres">
      <dgm:prSet presAssocID="{90BB1230-0BF7-44A9-ADE8-0FA283EB3080}" presName="imgShp" presStyleLbl="fgImgPlace1" presStyleIdx="0" presStyleCnt="1" custScaleY="88917" custLinFactNeighborX="-23612" custLinFactNeighborY="-50898"/>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D368A1FE-4F38-4975-9876-578D6EC1752A}" type="pres">
      <dgm:prSet presAssocID="{90BB1230-0BF7-44A9-ADE8-0FA283EB3080}" presName="txShp" presStyleLbl="node1" presStyleIdx="0" presStyleCnt="1" custScaleX="100125" custScaleY="83640" custLinFactNeighborX="-10379" custLinFactNeighborY="-51423">
        <dgm:presLayoutVars>
          <dgm:bulletEnabled val="1"/>
        </dgm:presLayoutVars>
      </dgm:prSet>
      <dgm:spPr/>
      <dgm:t>
        <a:bodyPr/>
        <a:lstStyle/>
        <a:p>
          <a:endParaRPr lang="en-US"/>
        </a:p>
      </dgm:t>
    </dgm:pt>
  </dgm:ptLst>
  <dgm:cxnLst>
    <dgm:cxn modelId="{4983022B-75CF-490E-9983-E3FC301AEDD9}" srcId="{046FFCEA-8CC9-4283-9F13-13C5A4CA9C38}" destId="{90BB1230-0BF7-44A9-ADE8-0FA283EB3080}" srcOrd="0" destOrd="0" parTransId="{7B4BD8F5-FDB9-418B-939C-CE65D2E4F023}" sibTransId="{D2C36600-087A-41C4-9940-7A0D6437046C}"/>
    <dgm:cxn modelId="{DAB81816-9C38-4F5F-A823-81C7CEE94DCF}" type="presOf" srcId="{90BB1230-0BF7-44A9-ADE8-0FA283EB3080}" destId="{D368A1FE-4F38-4975-9876-578D6EC1752A}" srcOrd="0" destOrd="0" presId="urn:microsoft.com/office/officeart/2005/8/layout/vList3"/>
    <dgm:cxn modelId="{18935D1D-3037-4D18-A517-249CD03896DD}" type="presOf" srcId="{046FFCEA-8CC9-4283-9F13-13C5A4CA9C38}" destId="{EE6103D2-B5A1-4A99-AB52-6CDA49F8A6CB}" srcOrd="0" destOrd="0" presId="urn:microsoft.com/office/officeart/2005/8/layout/vList3"/>
    <dgm:cxn modelId="{DA5A074B-BD02-4C3D-91C3-D57544C80802}" type="presParOf" srcId="{EE6103D2-B5A1-4A99-AB52-6CDA49F8A6CB}" destId="{2DC50D2D-1B1D-4CDD-A5EE-0DB75EB3AA55}" srcOrd="0" destOrd="0" presId="urn:microsoft.com/office/officeart/2005/8/layout/vList3"/>
    <dgm:cxn modelId="{3B8795CE-69C7-499F-BF0B-07C8C861C5FB}" type="presParOf" srcId="{2DC50D2D-1B1D-4CDD-A5EE-0DB75EB3AA55}" destId="{7169932F-6A06-41AD-A61D-B3C0ADE7ACA6}" srcOrd="0" destOrd="0" presId="urn:microsoft.com/office/officeart/2005/8/layout/vList3"/>
    <dgm:cxn modelId="{351E9F49-59F7-4EC3-950A-0688593BD91D}" type="presParOf" srcId="{2DC50D2D-1B1D-4CDD-A5EE-0DB75EB3AA55}" destId="{D368A1FE-4F38-4975-9876-578D6EC1752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205F21-3E38-408F-ABC1-17C27E168E84}" type="doc">
      <dgm:prSet loTypeId="urn:microsoft.com/office/officeart/2005/8/layout/vList3" loCatId="list" qsTypeId="urn:microsoft.com/office/officeart/2005/8/quickstyle/3d4" qsCatId="3D" csTypeId="urn:microsoft.com/office/officeart/2005/8/colors/accent0_3" csCatId="mainScheme" phldr="1"/>
      <dgm:spPr/>
      <dgm:t>
        <a:bodyPr/>
        <a:lstStyle/>
        <a:p>
          <a:endParaRPr lang="en-US"/>
        </a:p>
      </dgm:t>
    </dgm:pt>
    <dgm:pt modelId="{24585842-0AAB-4ECD-907F-9A1A4C412F4C}">
      <dgm:prSet phldrT="[Text]" custT="1"/>
      <dgm:spPr/>
      <dgm:t>
        <a:bodyPr/>
        <a:lstStyle/>
        <a:p>
          <a:pPr algn="l">
            <a:lnSpc>
              <a:spcPct val="100000"/>
            </a:lnSpc>
          </a:pPr>
          <a:r>
            <a:rPr lang="en-US" sz="2000" dirty="0" smtClean="0">
              <a:latin typeface="Times New Roman" panose="02020603050405020304" pitchFamily="18" charset="0"/>
              <a:cs typeface="Times New Roman" panose="02020603050405020304" pitchFamily="18" charset="0"/>
            </a:rPr>
            <a:t>Machine learning is a subset  of artificial intelligence (AI) that provides systems the ability to automatically learn and improve from experience without being explicitly programmed</a:t>
          </a:r>
          <a:endParaRPr lang="en-US" sz="2000" dirty="0">
            <a:latin typeface="Times New Roman" panose="02020603050405020304" pitchFamily="18" charset="0"/>
            <a:cs typeface="Times New Roman" panose="02020603050405020304" pitchFamily="18" charset="0"/>
          </a:endParaRPr>
        </a:p>
      </dgm:t>
    </dgm:pt>
    <dgm:pt modelId="{22EFA2F1-9BBE-4A09-A3F1-37AD037CF1EF}" type="parTrans" cxnId="{800FEADA-4F5A-454E-834A-A83D64B4B51B}">
      <dgm:prSet/>
      <dgm:spPr/>
      <dgm:t>
        <a:bodyPr/>
        <a:lstStyle/>
        <a:p>
          <a:endParaRPr lang="en-US"/>
        </a:p>
      </dgm:t>
    </dgm:pt>
    <dgm:pt modelId="{AADB878E-1DA4-49E6-B762-D2BE5EB38DA3}" type="sibTrans" cxnId="{800FEADA-4F5A-454E-834A-A83D64B4B51B}">
      <dgm:prSet/>
      <dgm:spPr/>
      <dgm:t>
        <a:bodyPr/>
        <a:lstStyle/>
        <a:p>
          <a:endParaRPr lang="en-US"/>
        </a:p>
      </dgm:t>
    </dgm:pt>
    <dgm:pt modelId="{2CD76FC9-EA22-4110-9D62-E61204378041}" type="pres">
      <dgm:prSet presAssocID="{FF205F21-3E38-408F-ABC1-17C27E168E84}" presName="linearFlow" presStyleCnt="0">
        <dgm:presLayoutVars>
          <dgm:dir/>
          <dgm:resizeHandles val="exact"/>
        </dgm:presLayoutVars>
      </dgm:prSet>
      <dgm:spPr/>
      <dgm:t>
        <a:bodyPr/>
        <a:lstStyle/>
        <a:p>
          <a:endParaRPr lang="en-US"/>
        </a:p>
      </dgm:t>
    </dgm:pt>
    <dgm:pt modelId="{D895BB2D-50AC-4BE1-8A57-F7635238AE79}" type="pres">
      <dgm:prSet presAssocID="{24585842-0AAB-4ECD-907F-9A1A4C412F4C}" presName="composite" presStyleCnt="0"/>
      <dgm:spPr/>
    </dgm:pt>
    <dgm:pt modelId="{E749D87C-CFC1-467A-AF69-FBFC3C37EADF}" type="pres">
      <dgm:prSet presAssocID="{24585842-0AAB-4ECD-907F-9A1A4C412F4C}"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C0D8893-A264-4245-AA54-BB4B84EB64DC}" type="pres">
      <dgm:prSet presAssocID="{24585842-0AAB-4ECD-907F-9A1A4C412F4C}" presName="txShp" presStyleLbl="node1" presStyleIdx="0" presStyleCnt="1">
        <dgm:presLayoutVars>
          <dgm:bulletEnabled val="1"/>
        </dgm:presLayoutVars>
      </dgm:prSet>
      <dgm:spPr/>
      <dgm:t>
        <a:bodyPr/>
        <a:lstStyle/>
        <a:p>
          <a:endParaRPr lang="en-US"/>
        </a:p>
      </dgm:t>
    </dgm:pt>
  </dgm:ptLst>
  <dgm:cxnLst>
    <dgm:cxn modelId="{C5D9EEDF-13F1-40AE-B9AB-ED28396B66BE}" type="presOf" srcId="{24585842-0AAB-4ECD-907F-9A1A4C412F4C}" destId="{7C0D8893-A264-4245-AA54-BB4B84EB64DC}" srcOrd="0" destOrd="0" presId="urn:microsoft.com/office/officeart/2005/8/layout/vList3"/>
    <dgm:cxn modelId="{D3A05F31-C0B6-4B23-AC7B-3A12FF9F7CFF}" type="presOf" srcId="{FF205F21-3E38-408F-ABC1-17C27E168E84}" destId="{2CD76FC9-EA22-4110-9D62-E61204378041}" srcOrd="0" destOrd="0" presId="urn:microsoft.com/office/officeart/2005/8/layout/vList3"/>
    <dgm:cxn modelId="{800FEADA-4F5A-454E-834A-A83D64B4B51B}" srcId="{FF205F21-3E38-408F-ABC1-17C27E168E84}" destId="{24585842-0AAB-4ECD-907F-9A1A4C412F4C}" srcOrd="0" destOrd="0" parTransId="{22EFA2F1-9BBE-4A09-A3F1-37AD037CF1EF}" sibTransId="{AADB878E-1DA4-49E6-B762-D2BE5EB38DA3}"/>
    <dgm:cxn modelId="{FDBDB321-34FE-43B3-8D20-DF577DE17903}" type="presParOf" srcId="{2CD76FC9-EA22-4110-9D62-E61204378041}" destId="{D895BB2D-50AC-4BE1-8A57-F7635238AE79}" srcOrd="0" destOrd="0" presId="urn:microsoft.com/office/officeart/2005/8/layout/vList3"/>
    <dgm:cxn modelId="{7D2F8650-1D92-47D9-929E-E77D16E68B53}" type="presParOf" srcId="{D895BB2D-50AC-4BE1-8A57-F7635238AE79}" destId="{E749D87C-CFC1-467A-AF69-FBFC3C37EADF}" srcOrd="0" destOrd="0" presId="urn:microsoft.com/office/officeart/2005/8/layout/vList3"/>
    <dgm:cxn modelId="{39CF1B7B-997D-4002-ABB8-A266A9251447}" type="presParOf" srcId="{D895BB2D-50AC-4BE1-8A57-F7635238AE79}" destId="{7C0D8893-A264-4245-AA54-BB4B84EB64DC}"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476DD3-893A-4D14-82F9-5D43E2C23CB0}" type="doc">
      <dgm:prSet loTypeId="urn:microsoft.com/office/officeart/2005/8/layout/chevron1" loCatId="process" qsTypeId="urn:microsoft.com/office/officeart/2005/8/quickstyle/simple1" qsCatId="simple" csTypeId="urn:microsoft.com/office/officeart/2005/8/colors/colorful3" csCatId="colorful" phldr="1"/>
      <dgm:spPr/>
    </dgm:pt>
    <dgm:pt modelId="{BA7FDA00-5A35-4980-A623-037C4F0DBB15}">
      <dgm:prSet phldrT="[Text]" custT="1"/>
      <dgm:spPr/>
      <dgm:t>
        <a:bodyPr/>
        <a:lstStyle/>
        <a:p>
          <a:r>
            <a:rPr lang="en-US" sz="1600" dirty="0" smtClean="0">
              <a:latin typeface="Times New Roman" panose="02020603050405020304" pitchFamily="18" charset="0"/>
              <a:cs typeface="Times New Roman" panose="02020603050405020304" pitchFamily="18" charset="0"/>
            </a:rPr>
            <a:t>Step 1 </a:t>
          </a:r>
        </a:p>
        <a:p>
          <a:r>
            <a:rPr lang="en-US" sz="1600" dirty="0" smtClean="0">
              <a:latin typeface="Times New Roman" panose="02020603050405020304" pitchFamily="18" charset="0"/>
              <a:cs typeface="Times New Roman" panose="02020603050405020304" pitchFamily="18" charset="0"/>
            </a:rPr>
            <a:t>Gathering data from various sources</a:t>
          </a:r>
          <a:endParaRPr lang="en-US" sz="1600" dirty="0">
            <a:latin typeface="Times New Roman" panose="02020603050405020304" pitchFamily="18" charset="0"/>
            <a:cs typeface="Times New Roman" panose="02020603050405020304" pitchFamily="18" charset="0"/>
          </a:endParaRPr>
        </a:p>
      </dgm:t>
    </dgm:pt>
    <dgm:pt modelId="{8258E453-A14B-42C1-87B5-BF192F6AAC0D}" type="parTrans" cxnId="{55DB95A3-C94C-43CA-8929-AF4E4DEC3334}">
      <dgm:prSet/>
      <dgm:spPr/>
      <dgm:t>
        <a:bodyPr/>
        <a:lstStyle/>
        <a:p>
          <a:endParaRPr lang="en-US"/>
        </a:p>
      </dgm:t>
    </dgm:pt>
    <dgm:pt modelId="{F026FB3F-96B5-40B0-A22B-2CE28F8454F6}" type="sibTrans" cxnId="{55DB95A3-C94C-43CA-8929-AF4E4DEC3334}">
      <dgm:prSet/>
      <dgm:spPr/>
      <dgm:t>
        <a:bodyPr/>
        <a:lstStyle/>
        <a:p>
          <a:endParaRPr lang="en-US"/>
        </a:p>
      </dgm:t>
    </dgm:pt>
    <dgm:pt modelId="{E664E69D-2AD1-488C-9FE7-80EB88893140}">
      <dgm:prSet phldrT="[Text]" custT="1"/>
      <dgm:spPr/>
      <dgm:t>
        <a:bodyPr/>
        <a:lstStyle/>
        <a:p>
          <a:r>
            <a:rPr lang="en-US" sz="1600" dirty="0" smtClean="0">
              <a:latin typeface="Times New Roman" panose="02020603050405020304" pitchFamily="18" charset="0"/>
              <a:cs typeface="Times New Roman" panose="02020603050405020304" pitchFamily="18" charset="0"/>
            </a:rPr>
            <a:t>Step 2 </a:t>
          </a:r>
        </a:p>
        <a:p>
          <a:r>
            <a:rPr lang="en-US" sz="1600" dirty="0" smtClean="0">
              <a:latin typeface="Times New Roman" panose="02020603050405020304" pitchFamily="18" charset="0"/>
              <a:cs typeface="Times New Roman" panose="02020603050405020304" pitchFamily="18" charset="0"/>
            </a:rPr>
            <a:t>Cleaning data</a:t>
          </a:r>
          <a:endParaRPr lang="en-US" sz="1600" dirty="0">
            <a:latin typeface="Times New Roman" panose="02020603050405020304" pitchFamily="18" charset="0"/>
            <a:cs typeface="Times New Roman" panose="02020603050405020304" pitchFamily="18" charset="0"/>
          </a:endParaRPr>
        </a:p>
      </dgm:t>
    </dgm:pt>
    <dgm:pt modelId="{8AF91FDC-6DD8-4F5B-8AF6-0DFA6F3D9EB2}" type="parTrans" cxnId="{72203535-9F1E-40BC-8B82-DFEA165E635D}">
      <dgm:prSet/>
      <dgm:spPr/>
      <dgm:t>
        <a:bodyPr/>
        <a:lstStyle/>
        <a:p>
          <a:endParaRPr lang="en-US"/>
        </a:p>
      </dgm:t>
    </dgm:pt>
    <dgm:pt modelId="{A05D19EC-9D3A-4AAE-8863-DEAE47A38DF1}" type="sibTrans" cxnId="{72203535-9F1E-40BC-8B82-DFEA165E635D}">
      <dgm:prSet/>
      <dgm:spPr/>
      <dgm:t>
        <a:bodyPr/>
        <a:lstStyle/>
        <a:p>
          <a:endParaRPr lang="en-US"/>
        </a:p>
      </dgm:t>
    </dgm:pt>
    <dgm:pt modelId="{528A8F23-A21C-418B-83DC-0326A711C37C}">
      <dgm:prSet phldrT="[Text]" custT="1"/>
      <dgm:spPr/>
      <dgm:t>
        <a:bodyPr/>
        <a:lstStyle/>
        <a:p>
          <a:r>
            <a:rPr lang="en-US" sz="1600" dirty="0" smtClean="0">
              <a:latin typeface="Times New Roman" panose="02020603050405020304" pitchFamily="18" charset="0"/>
              <a:cs typeface="Times New Roman" panose="02020603050405020304" pitchFamily="18" charset="0"/>
            </a:rPr>
            <a:t>Step 3 </a:t>
          </a:r>
        </a:p>
        <a:p>
          <a:r>
            <a:rPr lang="en-US" sz="1600" dirty="0" smtClean="0">
              <a:latin typeface="Times New Roman" panose="02020603050405020304" pitchFamily="18" charset="0"/>
              <a:cs typeface="Times New Roman" panose="02020603050405020304" pitchFamily="18" charset="0"/>
            </a:rPr>
            <a:t>Model Building –Selecting the right ML algorithm</a:t>
          </a:r>
          <a:endParaRPr lang="en-US" sz="1600" dirty="0">
            <a:latin typeface="Times New Roman" panose="02020603050405020304" pitchFamily="18" charset="0"/>
            <a:cs typeface="Times New Roman" panose="02020603050405020304" pitchFamily="18" charset="0"/>
          </a:endParaRPr>
        </a:p>
      </dgm:t>
    </dgm:pt>
    <dgm:pt modelId="{816F275B-BCFC-44E6-A9AE-D57D97850599}" type="parTrans" cxnId="{9EBFE5C0-3AE8-48D1-B50A-F570F5EF40FF}">
      <dgm:prSet/>
      <dgm:spPr/>
      <dgm:t>
        <a:bodyPr/>
        <a:lstStyle/>
        <a:p>
          <a:endParaRPr lang="en-US"/>
        </a:p>
      </dgm:t>
    </dgm:pt>
    <dgm:pt modelId="{6F72E147-0A0A-44C4-81F1-F27AF7EBEE87}" type="sibTrans" cxnId="{9EBFE5C0-3AE8-48D1-B50A-F570F5EF40FF}">
      <dgm:prSet/>
      <dgm:spPr/>
      <dgm:t>
        <a:bodyPr/>
        <a:lstStyle/>
        <a:p>
          <a:endParaRPr lang="en-US"/>
        </a:p>
      </dgm:t>
    </dgm:pt>
    <dgm:pt modelId="{92955642-0604-437B-9DE8-F630A7C6834F}">
      <dgm:prSet custT="1"/>
      <dgm:spPr/>
      <dgm:t>
        <a:bodyPr/>
        <a:lstStyle/>
        <a:p>
          <a:r>
            <a:rPr lang="en-US" sz="1600" dirty="0" smtClean="0">
              <a:latin typeface="Times New Roman" panose="02020603050405020304" pitchFamily="18" charset="0"/>
              <a:cs typeface="Times New Roman" panose="02020603050405020304" pitchFamily="18" charset="0"/>
            </a:rPr>
            <a:t>Step 4 </a:t>
          </a:r>
        </a:p>
        <a:p>
          <a:r>
            <a:rPr lang="en-US" sz="1600" dirty="0" smtClean="0">
              <a:latin typeface="Times New Roman" panose="02020603050405020304" pitchFamily="18" charset="0"/>
              <a:cs typeface="Times New Roman" panose="02020603050405020304" pitchFamily="18" charset="0"/>
            </a:rPr>
            <a:t>Gaining insights from the model’s results </a:t>
          </a:r>
          <a:endParaRPr lang="en-US" sz="1600" dirty="0">
            <a:latin typeface="Times New Roman" panose="02020603050405020304" pitchFamily="18" charset="0"/>
            <a:cs typeface="Times New Roman" panose="02020603050405020304" pitchFamily="18" charset="0"/>
          </a:endParaRPr>
        </a:p>
      </dgm:t>
    </dgm:pt>
    <dgm:pt modelId="{12C8CE78-A672-46E9-903E-DCA50C4DFB8E}" type="parTrans" cxnId="{4357D6AA-5413-4607-9981-F1811D57EAEE}">
      <dgm:prSet/>
      <dgm:spPr/>
      <dgm:t>
        <a:bodyPr/>
        <a:lstStyle/>
        <a:p>
          <a:endParaRPr lang="en-US"/>
        </a:p>
      </dgm:t>
    </dgm:pt>
    <dgm:pt modelId="{0A02C596-D577-43FE-82F6-E7054EF2BF12}" type="sibTrans" cxnId="{4357D6AA-5413-4607-9981-F1811D57EAEE}">
      <dgm:prSet/>
      <dgm:spPr/>
      <dgm:t>
        <a:bodyPr/>
        <a:lstStyle/>
        <a:p>
          <a:endParaRPr lang="en-US"/>
        </a:p>
      </dgm:t>
    </dgm:pt>
    <dgm:pt modelId="{9E500C13-BDBA-4F79-BCEB-06B1ED006DC8}">
      <dgm:prSet custT="1"/>
      <dgm:spPr/>
      <dgm:t>
        <a:bodyPr/>
        <a:lstStyle/>
        <a:p>
          <a:pPr algn="l"/>
          <a:r>
            <a:rPr lang="en-US" sz="1600" dirty="0" smtClean="0">
              <a:latin typeface="Times New Roman" panose="02020603050405020304" pitchFamily="18" charset="0"/>
              <a:cs typeface="Times New Roman" panose="02020603050405020304" pitchFamily="18" charset="0"/>
            </a:rPr>
            <a:t>Step 5</a:t>
          </a:r>
        </a:p>
        <a:p>
          <a:pPr algn="l"/>
          <a:r>
            <a:rPr lang="en-US" sz="1600" dirty="0" smtClean="0">
              <a:latin typeface="Times New Roman" panose="02020603050405020304" pitchFamily="18" charset="0"/>
              <a:cs typeface="Times New Roman" panose="02020603050405020304" pitchFamily="18" charset="0"/>
            </a:rPr>
            <a:t>Data Visualization –Transforming results into visual graphs </a:t>
          </a:r>
          <a:endParaRPr lang="en-US" sz="1600" dirty="0">
            <a:latin typeface="Times New Roman" panose="02020603050405020304" pitchFamily="18" charset="0"/>
            <a:cs typeface="Times New Roman" panose="02020603050405020304" pitchFamily="18" charset="0"/>
          </a:endParaRPr>
        </a:p>
      </dgm:t>
    </dgm:pt>
    <dgm:pt modelId="{9477D9B2-D17B-4605-9155-183EAF184F01}" type="parTrans" cxnId="{1972350C-A641-4F44-A74E-1EB038A76F58}">
      <dgm:prSet/>
      <dgm:spPr/>
      <dgm:t>
        <a:bodyPr/>
        <a:lstStyle/>
        <a:p>
          <a:endParaRPr lang="en-US"/>
        </a:p>
      </dgm:t>
    </dgm:pt>
    <dgm:pt modelId="{747239FA-E14D-42E0-B9E8-11404B3888DD}" type="sibTrans" cxnId="{1972350C-A641-4F44-A74E-1EB038A76F58}">
      <dgm:prSet/>
      <dgm:spPr/>
      <dgm:t>
        <a:bodyPr/>
        <a:lstStyle/>
        <a:p>
          <a:endParaRPr lang="en-US"/>
        </a:p>
      </dgm:t>
    </dgm:pt>
    <dgm:pt modelId="{71461298-C9A4-4173-99BC-B4407EE564BB}" type="pres">
      <dgm:prSet presAssocID="{BB476DD3-893A-4D14-82F9-5D43E2C23CB0}" presName="Name0" presStyleCnt="0">
        <dgm:presLayoutVars>
          <dgm:dir/>
          <dgm:animLvl val="lvl"/>
          <dgm:resizeHandles val="exact"/>
        </dgm:presLayoutVars>
      </dgm:prSet>
      <dgm:spPr/>
    </dgm:pt>
    <dgm:pt modelId="{873CBB1E-BDAF-4BF7-95FA-E17AF7C88B51}" type="pres">
      <dgm:prSet presAssocID="{BA7FDA00-5A35-4980-A623-037C4F0DBB15}" presName="parTxOnly" presStyleLbl="node1" presStyleIdx="0" presStyleCnt="5" custScaleX="162086" custScaleY="220648">
        <dgm:presLayoutVars>
          <dgm:chMax val="0"/>
          <dgm:chPref val="0"/>
          <dgm:bulletEnabled val="1"/>
        </dgm:presLayoutVars>
      </dgm:prSet>
      <dgm:spPr/>
      <dgm:t>
        <a:bodyPr/>
        <a:lstStyle/>
        <a:p>
          <a:endParaRPr lang="en-US"/>
        </a:p>
      </dgm:t>
    </dgm:pt>
    <dgm:pt modelId="{649693AA-FC84-4B98-B933-3E8820D02DA3}" type="pres">
      <dgm:prSet presAssocID="{F026FB3F-96B5-40B0-A22B-2CE28F8454F6}" presName="parTxOnlySpace" presStyleCnt="0"/>
      <dgm:spPr/>
    </dgm:pt>
    <dgm:pt modelId="{D83804D5-A41D-4AE8-BB59-79424569BBD0}" type="pres">
      <dgm:prSet presAssocID="{E664E69D-2AD1-488C-9FE7-80EB88893140}" presName="parTxOnly" presStyleLbl="node1" presStyleIdx="1" presStyleCnt="5" custScaleX="184724" custScaleY="220648">
        <dgm:presLayoutVars>
          <dgm:chMax val="0"/>
          <dgm:chPref val="0"/>
          <dgm:bulletEnabled val="1"/>
        </dgm:presLayoutVars>
      </dgm:prSet>
      <dgm:spPr/>
      <dgm:t>
        <a:bodyPr/>
        <a:lstStyle/>
        <a:p>
          <a:endParaRPr lang="en-US"/>
        </a:p>
      </dgm:t>
    </dgm:pt>
    <dgm:pt modelId="{EDC6974B-BE5E-4E34-B85B-556057C76251}" type="pres">
      <dgm:prSet presAssocID="{A05D19EC-9D3A-4AAE-8863-DEAE47A38DF1}" presName="parTxOnlySpace" presStyleCnt="0"/>
      <dgm:spPr/>
    </dgm:pt>
    <dgm:pt modelId="{05F386B8-4D60-4C23-9503-A547846AFF38}" type="pres">
      <dgm:prSet presAssocID="{528A8F23-A21C-418B-83DC-0326A711C37C}" presName="parTxOnly" presStyleLbl="node1" presStyleIdx="2" presStyleCnt="5" custScaleX="199781" custScaleY="212769">
        <dgm:presLayoutVars>
          <dgm:chMax val="0"/>
          <dgm:chPref val="0"/>
          <dgm:bulletEnabled val="1"/>
        </dgm:presLayoutVars>
      </dgm:prSet>
      <dgm:spPr/>
      <dgm:t>
        <a:bodyPr/>
        <a:lstStyle/>
        <a:p>
          <a:endParaRPr lang="en-US"/>
        </a:p>
      </dgm:t>
    </dgm:pt>
    <dgm:pt modelId="{C79A3B99-687C-444F-98CF-C010BEF522BC}" type="pres">
      <dgm:prSet presAssocID="{6F72E147-0A0A-44C4-81F1-F27AF7EBEE87}" presName="parTxOnlySpace" presStyleCnt="0"/>
      <dgm:spPr/>
    </dgm:pt>
    <dgm:pt modelId="{E3FB6A40-AA0A-4A4E-965A-9A2CEEA1F203}" type="pres">
      <dgm:prSet presAssocID="{92955642-0604-437B-9DE8-F630A7C6834F}" presName="parTxOnly" presStyleLbl="node1" presStyleIdx="3" presStyleCnt="5" custScaleX="188295" custScaleY="204889">
        <dgm:presLayoutVars>
          <dgm:chMax val="0"/>
          <dgm:chPref val="0"/>
          <dgm:bulletEnabled val="1"/>
        </dgm:presLayoutVars>
      </dgm:prSet>
      <dgm:spPr/>
      <dgm:t>
        <a:bodyPr/>
        <a:lstStyle/>
        <a:p>
          <a:endParaRPr lang="en-US"/>
        </a:p>
      </dgm:t>
    </dgm:pt>
    <dgm:pt modelId="{B0943532-99E4-480F-BFC1-3EF9E87B5B95}" type="pres">
      <dgm:prSet presAssocID="{0A02C596-D577-43FE-82F6-E7054EF2BF12}" presName="parTxOnlySpace" presStyleCnt="0"/>
      <dgm:spPr/>
    </dgm:pt>
    <dgm:pt modelId="{302F86BF-1764-4AB1-8A13-DF827C3801DB}" type="pres">
      <dgm:prSet presAssocID="{9E500C13-BDBA-4F79-BCEB-06B1ED006DC8}" presName="parTxOnly" presStyleLbl="node1" presStyleIdx="4" presStyleCnt="5" custScaleX="207962" custScaleY="246556">
        <dgm:presLayoutVars>
          <dgm:chMax val="0"/>
          <dgm:chPref val="0"/>
          <dgm:bulletEnabled val="1"/>
        </dgm:presLayoutVars>
      </dgm:prSet>
      <dgm:spPr/>
      <dgm:t>
        <a:bodyPr/>
        <a:lstStyle/>
        <a:p>
          <a:endParaRPr lang="en-US"/>
        </a:p>
      </dgm:t>
    </dgm:pt>
  </dgm:ptLst>
  <dgm:cxnLst>
    <dgm:cxn modelId="{342C7503-5FF0-4C22-92D8-DE5DAB77A766}" type="presOf" srcId="{BA7FDA00-5A35-4980-A623-037C4F0DBB15}" destId="{873CBB1E-BDAF-4BF7-95FA-E17AF7C88B51}" srcOrd="0" destOrd="0" presId="urn:microsoft.com/office/officeart/2005/8/layout/chevron1"/>
    <dgm:cxn modelId="{92F11048-BA63-42F6-87FC-F5DD4CC5B272}" type="presOf" srcId="{9E500C13-BDBA-4F79-BCEB-06B1ED006DC8}" destId="{302F86BF-1764-4AB1-8A13-DF827C3801DB}" srcOrd="0" destOrd="0" presId="urn:microsoft.com/office/officeart/2005/8/layout/chevron1"/>
    <dgm:cxn modelId="{9EBFE5C0-3AE8-48D1-B50A-F570F5EF40FF}" srcId="{BB476DD3-893A-4D14-82F9-5D43E2C23CB0}" destId="{528A8F23-A21C-418B-83DC-0326A711C37C}" srcOrd="2" destOrd="0" parTransId="{816F275B-BCFC-44E6-A9AE-D57D97850599}" sibTransId="{6F72E147-0A0A-44C4-81F1-F27AF7EBEE87}"/>
    <dgm:cxn modelId="{55DB95A3-C94C-43CA-8929-AF4E4DEC3334}" srcId="{BB476DD3-893A-4D14-82F9-5D43E2C23CB0}" destId="{BA7FDA00-5A35-4980-A623-037C4F0DBB15}" srcOrd="0" destOrd="0" parTransId="{8258E453-A14B-42C1-87B5-BF192F6AAC0D}" sibTransId="{F026FB3F-96B5-40B0-A22B-2CE28F8454F6}"/>
    <dgm:cxn modelId="{987791EC-6D0F-4AA8-8E21-72ADCAAAC259}" type="presOf" srcId="{E664E69D-2AD1-488C-9FE7-80EB88893140}" destId="{D83804D5-A41D-4AE8-BB59-79424569BBD0}" srcOrd="0" destOrd="0" presId="urn:microsoft.com/office/officeart/2005/8/layout/chevron1"/>
    <dgm:cxn modelId="{72203535-9F1E-40BC-8B82-DFEA165E635D}" srcId="{BB476DD3-893A-4D14-82F9-5D43E2C23CB0}" destId="{E664E69D-2AD1-488C-9FE7-80EB88893140}" srcOrd="1" destOrd="0" parTransId="{8AF91FDC-6DD8-4F5B-8AF6-0DFA6F3D9EB2}" sibTransId="{A05D19EC-9D3A-4AAE-8863-DEAE47A38DF1}"/>
    <dgm:cxn modelId="{4357D6AA-5413-4607-9981-F1811D57EAEE}" srcId="{BB476DD3-893A-4D14-82F9-5D43E2C23CB0}" destId="{92955642-0604-437B-9DE8-F630A7C6834F}" srcOrd="3" destOrd="0" parTransId="{12C8CE78-A672-46E9-903E-DCA50C4DFB8E}" sibTransId="{0A02C596-D577-43FE-82F6-E7054EF2BF12}"/>
    <dgm:cxn modelId="{06313199-72C5-4278-B8AD-AE38D84A62FE}" type="presOf" srcId="{528A8F23-A21C-418B-83DC-0326A711C37C}" destId="{05F386B8-4D60-4C23-9503-A547846AFF38}" srcOrd="0" destOrd="0" presId="urn:microsoft.com/office/officeart/2005/8/layout/chevron1"/>
    <dgm:cxn modelId="{1972350C-A641-4F44-A74E-1EB038A76F58}" srcId="{BB476DD3-893A-4D14-82F9-5D43E2C23CB0}" destId="{9E500C13-BDBA-4F79-BCEB-06B1ED006DC8}" srcOrd="4" destOrd="0" parTransId="{9477D9B2-D17B-4605-9155-183EAF184F01}" sibTransId="{747239FA-E14D-42E0-B9E8-11404B3888DD}"/>
    <dgm:cxn modelId="{772508FC-5E54-4DDC-9751-1D0208AC701A}" type="presOf" srcId="{92955642-0604-437B-9DE8-F630A7C6834F}" destId="{E3FB6A40-AA0A-4A4E-965A-9A2CEEA1F203}" srcOrd="0" destOrd="0" presId="urn:microsoft.com/office/officeart/2005/8/layout/chevron1"/>
    <dgm:cxn modelId="{14E71E70-0A53-4120-9D89-92BDDE36AEE3}" type="presOf" srcId="{BB476DD3-893A-4D14-82F9-5D43E2C23CB0}" destId="{71461298-C9A4-4173-99BC-B4407EE564BB}" srcOrd="0" destOrd="0" presId="urn:microsoft.com/office/officeart/2005/8/layout/chevron1"/>
    <dgm:cxn modelId="{8EE1FCA5-F707-4A7C-A2B6-CB03DF8DAF15}" type="presParOf" srcId="{71461298-C9A4-4173-99BC-B4407EE564BB}" destId="{873CBB1E-BDAF-4BF7-95FA-E17AF7C88B51}" srcOrd="0" destOrd="0" presId="urn:microsoft.com/office/officeart/2005/8/layout/chevron1"/>
    <dgm:cxn modelId="{D996C305-1C4A-458C-9345-71969BF981BD}" type="presParOf" srcId="{71461298-C9A4-4173-99BC-B4407EE564BB}" destId="{649693AA-FC84-4B98-B933-3E8820D02DA3}" srcOrd="1" destOrd="0" presId="urn:microsoft.com/office/officeart/2005/8/layout/chevron1"/>
    <dgm:cxn modelId="{60E1AC8F-CDB4-4833-8713-61D49FD9DDEF}" type="presParOf" srcId="{71461298-C9A4-4173-99BC-B4407EE564BB}" destId="{D83804D5-A41D-4AE8-BB59-79424569BBD0}" srcOrd="2" destOrd="0" presId="urn:microsoft.com/office/officeart/2005/8/layout/chevron1"/>
    <dgm:cxn modelId="{FBBB6DA5-4C7E-4218-8177-88E61508534D}" type="presParOf" srcId="{71461298-C9A4-4173-99BC-B4407EE564BB}" destId="{EDC6974B-BE5E-4E34-B85B-556057C76251}" srcOrd="3" destOrd="0" presId="urn:microsoft.com/office/officeart/2005/8/layout/chevron1"/>
    <dgm:cxn modelId="{C8FC3562-A2FC-45F3-9B03-85C4123645AE}" type="presParOf" srcId="{71461298-C9A4-4173-99BC-B4407EE564BB}" destId="{05F386B8-4D60-4C23-9503-A547846AFF38}" srcOrd="4" destOrd="0" presId="urn:microsoft.com/office/officeart/2005/8/layout/chevron1"/>
    <dgm:cxn modelId="{2576515B-88B0-404D-AABB-1C65A7D4F693}" type="presParOf" srcId="{71461298-C9A4-4173-99BC-B4407EE564BB}" destId="{C79A3B99-687C-444F-98CF-C010BEF522BC}" srcOrd="5" destOrd="0" presId="urn:microsoft.com/office/officeart/2005/8/layout/chevron1"/>
    <dgm:cxn modelId="{B740908A-7FA5-4E90-90F6-265105FBB9E6}" type="presParOf" srcId="{71461298-C9A4-4173-99BC-B4407EE564BB}" destId="{E3FB6A40-AA0A-4A4E-965A-9A2CEEA1F203}" srcOrd="6" destOrd="0" presId="urn:microsoft.com/office/officeart/2005/8/layout/chevron1"/>
    <dgm:cxn modelId="{872FB2C3-982E-4586-B10F-DBD3CE3190DC}" type="presParOf" srcId="{71461298-C9A4-4173-99BC-B4407EE564BB}" destId="{B0943532-99E4-480F-BFC1-3EF9E87B5B95}" srcOrd="7" destOrd="0" presId="urn:microsoft.com/office/officeart/2005/8/layout/chevron1"/>
    <dgm:cxn modelId="{9FE812A8-ADDB-4663-9093-9D08947DF32A}" type="presParOf" srcId="{71461298-C9A4-4173-99BC-B4407EE564BB}" destId="{302F86BF-1764-4AB1-8A13-DF827C3801DB}" srcOrd="8" destOrd="0" presId="urn:microsoft.com/office/officeart/2005/8/layout/chevron1"/>
  </dgm:cxnLst>
  <dgm:bg>
    <a:solidFill>
      <a:schemeClr val="tx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8A1FE-4F38-4975-9876-578D6EC1752A}">
      <dsp:nvSpPr>
        <dsp:cNvPr id="0" name=""/>
        <dsp:cNvSpPr/>
      </dsp:nvSpPr>
      <dsp:spPr>
        <a:xfrm rot="10800000">
          <a:off x="2064550" y="0"/>
          <a:ext cx="7484375" cy="2757488"/>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5976" tIns="76200" rIns="142240" bIns="76200" numCol="1" spcCol="1270" anchor="ctr" anchorCtr="0">
          <a:noAutofit/>
        </a:bodyPr>
        <a:lstStyle/>
        <a:p>
          <a:pPr lvl="0" algn="l" defTabSz="889000">
            <a:lnSpc>
              <a:spcPct val="90000"/>
            </a:lnSpc>
            <a:spcBef>
              <a:spcPct val="0"/>
            </a:spcBef>
            <a:spcAft>
              <a:spcPct val="35000"/>
            </a:spcAft>
          </a:pPr>
          <a:r>
            <a:rPr lang="en-US" sz="2000" b="1" kern="1200" dirty="0" smtClean="0">
              <a:latin typeface="Times New Roman" panose="02020603050405020304" pitchFamily="18" charset="0"/>
              <a:cs typeface="Times New Roman" panose="02020603050405020304" pitchFamily="18" charset="0"/>
            </a:rPr>
            <a:t>Learning denotes changes in a system that enable the system to do the same task more efficiently next time.   Learning is an important feature of “ Intelligence “. </a:t>
          </a:r>
          <a:endParaRPr lang="en-US" sz="2000" b="1" kern="1200" dirty="0">
            <a:latin typeface="Times New Roman" panose="02020603050405020304" pitchFamily="18" charset="0"/>
            <a:cs typeface="Times New Roman" panose="02020603050405020304" pitchFamily="18" charset="0"/>
          </a:endParaRPr>
        </a:p>
      </dsp:txBody>
      <dsp:txXfrm rot="10800000">
        <a:off x="2753922" y="0"/>
        <a:ext cx="6795003" cy="2757488"/>
      </dsp:txXfrm>
    </dsp:sp>
    <dsp:sp modelId="{7169932F-6A06-41AD-A61D-B3C0ADE7ACA6}">
      <dsp:nvSpPr>
        <dsp:cNvPr id="0" name=""/>
        <dsp:cNvSpPr/>
      </dsp:nvSpPr>
      <dsp:spPr>
        <a:xfrm>
          <a:off x="693798" y="0"/>
          <a:ext cx="2757488" cy="275748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8A1FE-4F38-4975-9876-578D6EC1752A}">
      <dsp:nvSpPr>
        <dsp:cNvPr id="0" name=""/>
        <dsp:cNvSpPr/>
      </dsp:nvSpPr>
      <dsp:spPr>
        <a:xfrm rot="10800000">
          <a:off x="1727355" y="0"/>
          <a:ext cx="6879002" cy="2396651"/>
        </a:xfrm>
        <a:prstGeom prst="homePlate">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63578" tIns="76200" rIns="142240" bIns="76200" numCol="1" spcCol="1270" anchor="ctr" anchorCtr="0">
          <a:noAutofit/>
        </a:bodyPr>
        <a:lstStyle/>
        <a:p>
          <a:pPr lvl="0" algn="just" defTabSz="889000">
            <a:lnSpc>
              <a:spcPct val="90000"/>
            </a:lnSpc>
            <a:spcBef>
              <a:spcPct val="0"/>
            </a:spcBef>
            <a:spcAft>
              <a:spcPct val="35000"/>
            </a:spcAft>
          </a:pPr>
          <a:r>
            <a:rPr lang="en-US" sz="2000" b="1" kern="1200" dirty="0" smtClean="0">
              <a:latin typeface="Times New Roman" panose="02020603050405020304" pitchFamily="18" charset="0"/>
              <a:cs typeface="Times New Roman" panose="02020603050405020304" pitchFamily="18" charset="0"/>
            </a:rPr>
            <a:t>Learning is the process of acquiring new understanding, knowledge, behaviors, skills, values, attitudes, and preferences</a:t>
          </a:r>
          <a:endParaRPr lang="en-US" sz="2000" b="1" kern="1200" dirty="0">
            <a:latin typeface="Times New Roman" panose="02020603050405020304" pitchFamily="18" charset="0"/>
            <a:cs typeface="Times New Roman" panose="02020603050405020304" pitchFamily="18" charset="0"/>
          </a:endParaRPr>
        </a:p>
      </dsp:txBody>
      <dsp:txXfrm rot="10800000">
        <a:off x="2326518" y="0"/>
        <a:ext cx="6279839" cy="2396651"/>
      </dsp:txXfrm>
    </dsp:sp>
    <dsp:sp modelId="{7169932F-6A06-41AD-A61D-B3C0ADE7ACA6}">
      <dsp:nvSpPr>
        <dsp:cNvPr id="0" name=""/>
        <dsp:cNvSpPr/>
      </dsp:nvSpPr>
      <dsp:spPr>
        <a:xfrm>
          <a:off x="335424" y="0"/>
          <a:ext cx="2865437" cy="254786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0D8893-A264-4245-AA54-BB4B84EB64DC}">
      <dsp:nvSpPr>
        <dsp:cNvPr id="0" name=""/>
        <dsp:cNvSpPr/>
      </dsp:nvSpPr>
      <dsp:spPr>
        <a:xfrm rot="10800000">
          <a:off x="2517581" y="0"/>
          <a:ext cx="7556091" cy="2457423"/>
        </a:xfrm>
        <a:prstGeom prst="homePlate">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83655" tIns="76200" rIns="142240" bIns="76200" numCol="1" spcCol="1270" anchor="ctr" anchorCtr="0">
          <a:noAutofit/>
        </a:bodyPr>
        <a:lstStyle/>
        <a:p>
          <a:pPr lvl="0" algn="l" defTabSz="889000">
            <a:lnSpc>
              <a:spcPct val="100000"/>
            </a:lnSpc>
            <a:spcBef>
              <a:spcPct val="0"/>
            </a:spcBef>
            <a:spcAft>
              <a:spcPct val="35000"/>
            </a:spcAft>
          </a:pPr>
          <a:r>
            <a:rPr lang="en-US" sz="2000" kern="1200" dirty="0" smtClean="0">
              <a:latin typeface="Times New Roman" panose="02020603050405020304" pitchFamily="18" charset="0"/>
              <a:cs typeface="Times New Roman" panose="02020603050405020304" pitchFamily="18" charset="0"/>
            </a:rPr>
            <a:t>Machine learning is a subset  of artificial intelligence (AI) that provides systems the ability to automatically learn and improve from experience without being explicitly programmed</a:t>
          </a:r>
          <a:endParaRPr lang="en-US" sz="2000" kern="1200" dirty="0">
            <a:latin typeface="Times New Roman" panose="02020603050405020304" pitchFamily="18" charset="0"/>
            <a:cs typeface="Times New Roman" panose="02020603050405020304" pitchFamily="18" charset="0"/>
          </a:endParaRPr>
        </a:p>
      </dsp:txBody>
      <dsp:txXfrm rot="10800000">
        <a:off x="3131937" y="0"/>
        <a:ext cx="6941735" cy="2457423"/>
      </dsp:txXfrm>
    </dsp:sp>
    <dsp:sp modelId="{E749D87C-CFC1-467A-AF69-FBFC3C37EADF}">
      <dsp:nvSpPr>
        <dsp:cNvPr id="0" name=""/>
        <dsp:cNvSpPr/>
      </dsp:nvSpPr>
      <dsp:spPr>
        <a:xfrm>
          <a:off x="1288870" y="0"/>
          <a:ext cx="2457423" cy="24574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12700" extrusionH="12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24FB4EF-FA3E-478B-97F6-B2EDF973A674}" type="datetimeFigureOut">
              <a:rPr lang="en-IN" smtClean="0"/>
              <a:t>11-12-2020</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363868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4FB4EF-FA3E-478B-97F6-B2EDF973A674}" type="datetimeFigureOut">
              <a:rPr lang="en-IN" smtClean="0"/>
              <a:t>11-12-2020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1962794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4FB4EF-FA3E-478B-97F6-B2EDF973A674}" type="datetimeFigureOut">
              <a:rPr lang="en-IN" smtClean="0"/>
              <a:t>11-12-2020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64700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4FB4EF-FA3E-478B-97F6-B2EDF973A674}" type="datetimeFigureOut">
              <a:rPr lang="en-IN" smtClean="0"/>
              <a:t>11-12-2020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F71A42-EC06-443D-A730-D6428FF6497F}"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376988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4FB4EF-FA3E-478B-97F6-B2EDF973A674}" type="datetimeFigureOut">
              <a:rPr lang="en-IN" smtClean="0"/>
              <a:t>11-12-2020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2801651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24FB4EF-FA3E-478B-97F6-B2EDF973A674}" type="datetimeFigureOut">
              <a:rPr lang="en-IN" smtClean="0"/>
              <a:t>11-12-2020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2240828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024FB4EF-FA3E-478B-97F6-B2EDF973A674}" type="datetimeFigureOut">
              <a:rPr lang="en-IN" smtClean="0"/>
              <a:t>11-12-2020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3215119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4FB4EF-FA3E-478B-97F6-B2EDF973A674}" type="datetimeFigureOut">
              <a:rPr lang="en-IN" smtClean="0"/>
              <a:t>11-12-2020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2682243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4FB4EF-FA3E-478B-97F6-B2EDF973A674}" type="datetimeFigureOut">
              <a:rPr lang="en-IN" smtClean="0"/>
              <a:t>11-12-2020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57571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4FB4EF-FA3E-478B-97F6-B2EDF973A674}" type="datetimeFigureOut">
              <a:rPr lang="en-IN" smtClean="0"/>
              <a:t>11-12-2020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3865979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24FB4EF-FA3E-478B-97F6-B2EDF973A674}" type="datetimeFigureOut">
              <a:rPr lang="en-IN" smtClean="0"/>
              <a:t>11-12-2020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1012098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4FB4EF-FA3E-478B-97F6-B2EDF973A674}" type="datetimeFigureOut">
              <a:rPr lang="en-IN" smtClean="0"/>
              <a:t>11-12-2020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1844825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4FB4EF-FA3E-478B-97F6-B2EDF973A674}" type="datetimeFigureOut">
              <a:rPr lang="en-IN" smtClean="0"/>
              <a:t>11-12-2020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2453795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24FB4EF-FA3E-478B-97F6-B2EDF973A674}" type="datetimeFigureOut">
              <a:rPr lang="en-IN" smtClean="0"/>
              <a:t>11-12-2020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2725869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4FB4EF-FA3E-478B-97F6-B2EDF973A674}" type="datetimeFigureOut">
              <a:rPr lang="en-IN" smtClean="0"/>
              <a:t>11-12-2020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3937874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4FB4EF-FA3E-478B-97F6-B2EDF973A674}" type="datetimeFigureOut">
              <a:rPr lang="en-IN" smtClean="0"/>
              <a:t>11-12-2020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67022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4FB4EF-FA3E-478B-97F6-B2EDF973A674}" type="datetimeFigureOut">
              <a:rPr lang="en-IN" smtClean="0"/>
              <a:t>11-12-2020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5F71A42-EC06-443D-A730-D6428FF6497F}" type="slidenum">
              <a:rPr lang="en-IN" smtClean="0"/>
              <a:t>‹#›</a:t>
            </a:fld>
            <a:endParaRPr lang="en-IN"/>
          </a:p>
        </p:txBody>
      </p:sp>
    </p:spTree>
    <p:extLst>
      <p:ext uri="{BB962C8B-B14F-4D97-AF65-F5344CB8AC3E}">
        <p14:creationId xmlns:p14="http://schemas.microsoft.com/office/powerpoint/2010/main" val="2317705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24FB4EF-FA3E-478B-97F6-B2EDF973A674}" type="datetimeFigureOut">
              <a:rPr lang="en-IN" smtClean="0"/>
              <a:t>11-12-2020</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5F71A42-EC06-443D-A730-D6428FF6497F}" type="slidenum">
              <a:rPr lang="en-IN" smtClean="0"/>
              <a:t>‹#›</a:t>
            </a:fld>
            <a:endParaRPr lang="en-IN"/>
          </a:p>
        </p:txBody>
      </p:sp>
    </p:spTree>
    <p:extLst>
      <p:ext uri="{BB962C8B-B14F-4D97-AF65-F5344CB8AC3E}">
        <p14:creationId xmlns:p14="http://schemas.microsoft.com/office/powerpoint/2010/main" val="16963484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2762"/>
          </a:xfrm>
        </p:spPr>
        <p:txBody>
          <a:bodyPr>
            <a:normAutofit/>
          </a:bodyPr>
          <a:lstStyle/>
          <a:p>
            <a:pPr algn="ctr"/>
            <a:r>
              <a:rPr lang="en-IN" b="1" u="sng" dirty="0" smtClean="0">
                <a:latin typeface="Times New Roman" panose="02020603050405020304" pitchFamily="18" charset="0"/>
                <a:cs typeface="Times New Roman" panose="02020603050405020304" pitchFamily="18" charset="0"/>
              </a:rPr>
              <a:t>Contents</a:t>
            </a:r>
            <a:endParaRPr lang="en-IN"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328863" y="1855207"/>
            <a:ext cx="5886450" cy="4659893"/>
          </a:xfrm>
        </p:spPr>
        <p:txBody>
          <a:bodyPr>
            <a:noAutofit/>
          </a:bodyPr>
          <a:lstStyle/>
          <a:p>
            <a:r>
              <a:rPr lang="en-US" sz="2000" b="1" dirty="0" smtClean="0">
                <a:latin typeface="Times New Roman" panose="02020603050405020304" pitchFamily="18" charset="0"/>
                <a:cs typeface="Times New Roman" panose="02020603050405020304" pitchFamily="18" charset="0"/>
              </a:rPr>
              <a:t>Types  of  Learning</a:t>
            </a:r>
          </a:p>
          <a:p>
            <a:r>
              <a:rPr lang="en-US" sz="2000" b="1" dirty="0" smtClean="0">
                <a:latin typeface="Times New Roman" panose="02020603050405020304" pitchFamily="18" charset="0"/>
                <a:cs typeface="Times New Roman" panose="02020603050405020304" pitchFamily="18" charset="0"/>
              </a:rPr>
              <a:t>Statistical </a:t>
            </a:r>
            <a:r>
              <a:rPr lang="en-US" sz="2000" b="1" dirty="0">
                <a:latin typeface="Times New Roman" panose="02020603050405020304" pitchFamily="18" charset="0"/>
                <a:cs typeface="Times New Roman" panose="02020603050405020304" pitchFamily="18" charset="0"/>
              </a:rPr>
              <a:t>Learning</a:t>
            </a:r>
          </a:p>
          <a:p>
            <a:r>
              <a:rPr lang="en-US" sz="2000" b="1" dirty="0" smtClean="0">
                <a:latin typeface="Times New Roman" panose="02020603050405020304" pitchFamily="18" charset="0"/>
                <a:cs typeface="Times New Roman" panose="02020603050405020304" pitchFamily="18" charset="0"/>
              </a:rPr>
              <a:t>Machine Learning </a:t>
            </a:r>
            <a:endParaRPr lang="en-US"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Supervised </a:t>
            </a:r>
            <a:r>
              <a:rPr lang="en-US" sz="2000" b="1" dirty="0">
                <a:latin typeface="Times New Roman" panose="02020603050405020304" pitchFamily="18" charset="0"/>
                <a:cs typeface="Times New Roman" panose="02020603050405020304" pitchFamily="18" charset="0"/>
              </a:rPr>
              <a:t>Learning: </a:t>
            </a:r>
            <a:endParaRPr lang="en-US" sz="2000" b="1" dirty="0" smtClean="0">
              <a:latin typeface="Times New Roman" panose="02020603050405020304" pitchFamily="18" charset="0"/>
              <a:cs typeface="Times New Roman" panose="02020603050405020304" pitchFamily="18" charset="0"/>
            </a:endParaRPr>
          </a:p>
          <a:p>
            <a:pPr lvl="1"/>
            <a:r>
              <a:rPr lang="en-US" b="1" dirty="0" smtClean="0">
                <a:latin typeface="Times New Roman" panose="02020603050405020304" pitchFamily="18" charset="0"/>
                <a:cs typeface="Times New Roman" panose="02020603050405020304" pitchFamily="18" charset="0"/>
              </a:rPr>
              <a:t>Decision Trees</a:t>
            </a:r>
          </a:p>
          <a:p>
            <a:pPr lvl="1"/>
            <a:r>
              <a:rPr lang="en-US" b="1" dirty="0" smtClean="0">
                <a:latin typeface="Times New Roman" panose="02020603050405020304" pitchFamily="18" charset="0"/>
                <a:cs typeface="Times New Roman" panose="02020603050405020304" pitchFamily="18" charset="0"/>
              </a:rPr>
              <a:t>Support </a:t>
            </a:r>
            <a:r>
              <a:rPr lang="en-US" b="1" dirty="0">
                <a:latin typeface="Times New Roman" panose="02020603050405020304" pitchFamily="18" charset="0"/>
                <a:cs typeface="Times New Roman" panose="02020603050405020304" pitchFamily="18" charset="0"/>
              </a:rPr>
              <a:t>Vector </a:t>
            </a:r>
            <a:r>
              <a:rPr lang="en-US" b="1" dirty="0" smtClean="0">
                <a:latin typeface="Times New Roman" panose="02020603050405020304" pitchFamily="18" charset="0"/>
                <a:cs typeface="Times New Roman" panose="02020603050405020304" pitchFamily="18" charset="0"/>
              </a:rPr>
              <a:t>Machines</a:t>
            </a:r>
          </a:p>
          <a:p>
            <a:r>
              <a:rPr lang="en-US" sz="2000" b="1" dirty="0" smtClean="0">
                <a:latin typeface="Times New Roman" panose="02020603050405020304" pitchFamily="18" charset="0"/>
                <a:cs typeface="Times New Roman" panose="02020603050405020304" pitchFamily="18" charset="0"/>
              </a:rPr>
              <a:t>Unsupervised </a:t>
            </a:r>
            <a:r>
              <a:rPr lang="en-US" sz="2000" b="1" dirty="0">
                <a:latin typeface="Times New Roman" panose="02020603050405020304" pitchFamily="18" charset="0"/>
                <a:cs typeface="Times New Roman" panose="02020603050405020304" pitchFamily="18" charset="0"/>
              </a:rPr>
              <a:t>Learning</a:t>
            </a:r>
            <a:r>
              <a:rPr lang="en-US" sz="2000" b="1" dirty="0" smtClean="0">
                <a:latin typeface="Times New Roman" panose="02020603050405020304" pitchFamily="18" charset="0"/>
                <a:cs typeface="Times New Roman" panose="02020603050405020304" pitchFamily="18" charset="0"/>
              </a:rPr>
              <a:t>:</a:t>
            </a:r>
          </a:p>
          <a:p>
            <a:pPr lvl="1"/>
            <a:r>
              <a:rPr lang="en-US" b="1" dirty="0" smtClean="0">
                <a:latin typeface="Times New Roman" panose="02020603050405020304" pitchFamily="18" charset="0"/>
                <a:cs typeface="Times New Roman" panose="02020603050405020304" pitchFamily="18" charset="0"/>
              </a:rPr>
              <a:t>Clustering</a:t>
            </a:r>
            <a:r>
              <a:rPr lang="en-US" sz="2000" b="1" dirty="0" smtClean="0"/>
              <a:t>. </a:t>
            </a:r>
          </a:p>
          <a:p>
            <a:pPr lvl="1"/>
            <a:r>
              <a:rPr lang="en-US" b="1" dirty="0">
                <a:latin typeface="Times New Roman" panose="02020603050405020304" pitchFamily="18" charset="0"/>
                <a:cs typeface="Times New Roman" panose="02020603050405020304" pitchFamily="18" charset="0"/>
              </a:rPr>
              <a:t>Dimensionality Reduction </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75214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4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967" y="565060"/>
            <a:ext cx="9347318" cy="5633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89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barn(inVertical)">
                                      <p:cBhvr>
                                        <p:cTn id="7" dur="500"/>
                                        <p:tgtEl>
                                          <p:spTgt spid="17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031343147"/>
              </p:ext>
            </p:extLst>
          </p:nvPr>
        </p:nvGraphicFramePr>
        <p:xfrm>
          <a:off x="0" y="719666"/>
          <a:ext cx="12082072" cy="5935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405921" y="1319134"/>
            <a:ext cx="7270230" cy="400110"/>
          </a:xfrm>
          <a:prstGeom prst="rect">
            <a:avLst/>
          </a:prstGeom>
          <a:noFill/>
        </p:spPr>
        <p:txBody>
          <a:bodyPr wrap="square" rtlCol="0">
            <a:spAutoFit/>
          </a:bodyPr>
          <a:lstStyle/>
          <a:p>
            <a:pPr algn="ctr"/>
            <a:r>
              <a:rPr lang="en-US" sz="2000" b="1" dirty="0" smtClean="0">
                <a:solidFill>
                  <a:schemeClr val="bg2">
                    <a:lumMod val="75000"/>
                  </a:schemeClr>
                </a:solidFill>
                <a:latin typeface="Times New Roman" panose="02020603050405020304" pitchFamily="18" charset="0"/>
                <a:cs typeface="Times New Roman" panose="02020603050405020304" pitchFamily="18" charset="0"/>
              </a:rPr>
              <a:t>STEPS INVOLVED IN  MACHINE LEARNING PROCESS</a:t>
            </a:r>
            <a:endParaRPr lang="en-US" sz="2000" b="1"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889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graphicEl>
                                              <a:dgm id="{873CBB1E-BDAF-4BF7-95FA-E17AF7C88B51}"/>
                                            </p:graphicEl>
                                          </p:spTgt>
                                        </p:tgtEl>
                                        <p:attrNameLst>
                                          <p:attrName>style.visibility</p:attrName>
                                        </p:attrNameLst>
                                      </p:cBhvr>
                                      <p:to>
                                        <p:strVal val="visible"/>
                                      </p:to>
                                    </p:set>
                                    <p:anim calcmode="lin" valueType="num">
                                      <p:cBhvr>
                                        <p:cTn id="7" dur="1000" fill="hold"/>
                                        <p:tgtEl>
                                          <p:spTgt spid="2">
                                            <p:graphicEl>
                                              <a:dgm id="{873CBB1E-BDAF-4BF7-95FA-E17AF7C88B51}"/>
                                            </p:graphicEl>
                                          </p:spTgt>
                                        </p:tgtEl>
                                        <p:attrNameLst>
                                          <p:attrName>ppt_w</p:attrName>
                                        </p:attrNameLst>
                                      </p:cBhvr>
                                      <p:tavLst>
                                        <p:tav tm="0">
                                          <p:val>
                                            <p:fltVal val="0"/>
                                          </p:val>
                                        </p:tav>
                                        <p:tav tm="100000">
                                          <p:val>
                                            <p:strVal val="#ppt_w"/>
                                          </p:val>
                                        </p:tav>
                                      </p:tavLst>
                                    </p:anim>
                                    <p:anim calcmode="lin" valueType="num">
                                      <p:cBhvr>
                                        <p:cTn id="8" dur="1000" fill="hold"/>
                                        <p:tgtEl>
                                          <p:spTgt spid="2">
                                            <p:graphicEl>
                                              <a:dgm id="{873CBB1E-BDAF-4BF7-95FA-E17AF7C88B51}"/>
                                            </p:graphicEl>
                                          </p:spTgt>
                                        </p:tgtEl>
                                        <p:attrNameLst>
                                          <p:attrName>ppt_h</p:attrName>
                                        </p:attrNameLst>
                                      </p:cBhvr>
                                      <p:tavLst>
                                        <p:tav tm="0">
                                          <p:val>
                                            <p:fltVal val="0"/>
                                          </p:val>
                                        </p:tav>
                                        <p:tav tm="100000">
                                          <p:val>
                                            <p:strVal val="#ppt_h"/>
                                          </p:val>
                                        </p:tav>
                                      </p:tavLst>
                                    </p:anim>
                                    <p:anim calcmode="lin" valueType="num">
                                      <p:cBhvr>
                                        <p:cTn id="9" dur="1000" fill="hold"/>
                                        <p:tgtEl>
                                          <p:spTgt spid="2">
                                            <p:graphicEl>
                                              <a:dgm id="{873CBB1E-BDAF-4BF7-95FA-E17AF7C88B51}"/>
                                            </p:graphicEl>
                                          </p:spTgt>
                                        </p:tgtEl>
                                        <p:attrNameLst>
                                          <p:attrName>style.rotation</p:attrName>
                                        </p:attrNameLst>
                                      </p:cBhvr>
                                      <p:tavLst>
                                        <p:tav tm="0">
                                          <p:val>
                                            <p:fltVal val="90"/>
                                          </p:val>
                                        </p:tav>
                                        <p:tav tm="100000">
                                          <p:val>
                                            <p:fltVal val="0"/>
                                          </p:val>
                                        </p:tav>
                                      </p:tavLst>
                                    </p:anim>
                                    <p:animEffect transition="in" filter="fade">
                                      <p:cBhvr>
                                        <p:cTn id="10" dur="1000"/>
                                        <p:tgtEl>
                                          <p:spTgt spid="2">
                                            <p:graphicEl>
                                              <a:dgm id="{873CBB1E-BDAF-4BF7-95FA-E17AF7C88B5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
                                            <p:graphicEl>
                                              <a:dgm id="{D83804D5-A41D-4AE8-BB59-79424569BBD0}"/>
                                            </p:graphicEl>
                                          </p:spTgt>
                                        </p:tgtEl>
                                        <p:attrNameLst>
                                          <p:attrName>style.visibility</p:attrName>
                                        </p:attrNameLst>
                                      </p:cBhvr>
                                      <p:to>
                                        <p:strVal val="visible"/>
                                      </p:to>
                                    </p:set>
                                    <p:anim calcmode="lin" valueType="num">
                                      <p:cBhvr>
                                        <p:cTn id="15" dur="1000" fill="hold"/>
                                        <p:tgtEl>
                                          <p:spTgt spid="2">
                                            <p:graphicEl>
                                              <a:dgm id="{D83804D5-A41D-4AE8-BB59-79424569BBD0}"/>
                                            </p:graphicEl>
                                          </p:spTgt>
                                        </p:tgtEl>
                                        <p:attrNameLst>
                                          <p:attrName>ppt_w</p:attrName>
                                        </p:attrNameLst>
                                      </p:cBhvr>
                                      <p:tavLst>
                                        <p:tav tm="0">
                                          <p:val>
                                            <p:fltVal val="0"/>
                                          </p:val>
                                        </p:tav>
                                        <p:tav tm="100000">
                                          <p:val>
                                            <p:strVal val="#ppt_w"/>
                                          </p:val>
                                        </p:tav>
                                      </p:tavLst>
                                    </p:anim>
                                    <p:anim calcmode="lin" valueType="num">
                                      <p:cBhvr>
                                        <p:cTn id="16" dur="1000" fill="hold"/>
                                        <p:tgtEl>
                                          <p:spTgt spid="2">
                                            <p:graphicEl>
                                              <a:dgm id="{D83804D5-A41D-4AE8-BB59-79424569BBD0}"/>
                                            </p:graphicEl>
                                          </p:spTgt>
                                        </p:tgtEl>
                                        <p:attrNameLst>
                                          <p:attrName>ppt_h</p:attrName>
                                        </p:attrNameLst>
                                      </p:cBhvr>
                                      <p:tavLst>
                                        <p:tav tm="0">
                                          <p:val>
                                            <p:fltVal val="0"/>
                                          </p:val>
                                        </p:tav>
                                        <p:tav tm="100000">
                                          <p:val>
                                            <p:strVal val="#ppt_h"/>
                                          </p:val>
                                        </p:tav>
                                      </p:tavLst>
                                    </p:anim>
                                    <p:anim calcmode="lin" valueType="num">
                                      <p:cBhvr>
                                        <p:cTn id="17" dur="1000" fill="hold"/>
                                        <p:tgtEl>
                                          <p:spTgt spid="2">
                                            <p:graphicEl>
                                              <a:dgm id="{D83804D5-A41D-4AE8-BB59-79424569BBD0}"/>
                                            </p:graphicEl>
                                          </p:spTgt>
                                        </p:tgtEl>
                                        <p:attrNameLst>
                                          <p:attrName>style.rotation</p:attrName>
                                        </p:attrNameLst>
                                      </p:cBhvr>
                                      <p:tavLst>
                                        <p:tav tm="0">
                                          <p:val>
                                            <p:fltVal val="90"/>
                                          </p:val>
                                        </p:tav>
                                        <p:tav tm="100000">
                                          <p:val>
                                            <p:fltVal val="0"/>
                                          </p:val>
                                        </p:tav>
                                      </p:tavLst>
                                    </p:anim>
                                    <p:animEffect transition="in" filter="fade">
                                      <p:cBhvr>
                                        <p:cTn id="18" dur="1000"/>
                                        <p:tgtEl>
                                          <p:spTgt spid="2">
                                            <p:graphicEl>
                                              <a:dgm id="{D83804D5-A41D-4AE8-BB59-79424569BBD0}"/>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
                                            <p:graphicEl>
                                              <a:dgm id="{05F386B8-4D60-4C23-9503-A547846AFF38}"/>
                                            </p:graphicEl>
                                          </p:spTgt>
                                        </p:tgtEl>
                                        <p:attrNameLst>
                                          <p:attrName>style.visibility</p:attrName>
                                        </p:attrNameLst>
                                      </p:cBhvr>
                                      <p:to>
                                        <p:strVal val="visible"/>
                                      </p:to>
                                    </p:set>
                                    <p:anim calcmode="lin" valueType="num">
                                      <p:cBhvr>
                                        <p:cTn id="23" dur="1000" fill="hold"/>
                                        <p:tgtEl>
                                          <p:spTgt spid="2">
                                            <p:graphicEl>
                                              <a:dgm id="{05F386B8-4D60-4C23-9503-A547846AFF38}"/>
                                            </p:graphicEl>
                                          </p:spTgt>
                                        </p:tgtEl>
                                        <p:attrNameLst>
                                          <p:attrName>ppt_w</p:attrName>
                                        </p:attrNameLst>
                                      </p:cBhvr>
                                      <p:tavLst>
                                        <p:tav tm="0">
                                          <p:val>
                                            <p:fltVal val="0"/>
                                          </p:val>
                                        </p:tav>
                                        <p:tav tm="100000">
                                          <p:val>
                                            <p:strVal val="#ppt_w"/>
                                          </p:val>
                                        </p:tav>
                                      </p:tavLst>
                                    </p:anim>
                                    <p:anim calcmode="lin" valueType="num">
                                      <p:cBhvr>
                                        <p:cTn id="24" dur="1000" fill="hold"/>
                                        <p:tgtEl>
                                          <p:spTgt spid="2">
                                            <p:graphicEl>
                                              <a:dgm id="{05F386B8-4D60-4C23-9503-A547846AFF38}"/>
                                            </p:graphicEl>
                                          </p:spTgt>
                                        </p:tgtEl>
                                        <p:attrNameLst>
                                          <p:attrName>ppt_h</p:attrName>
                                        </p:attrNameLst>
                                      </p:cBhvr>
                                      <p:tavLst>
                                        <p:tav tm="0">
                                          <p:val>
                                            <p:fltVal val="0"/>
                                          </p:val>
                                        </p:tav>
                                        <p:tav tm="100000">
                                          <p:val>
                                            <p:strVal val="#ppt_h"/>
                                          </p:val>
                                        </p:tav>
                                      </p:tavLst>
                                    </p:anim>
                                    <p:anim calcmode="lin" valueType="num">
                                      <p:cBhvr>
                                        <p:cTn id="25" dur="1000" fill="hold"/>
                                        <p:tgtEl>
                                          <p:spTgt spid="2">
                                            <p:graphicEl>
                                              <a:dgm id="{05F386B8-4D60-4C23-9503-A547846AFF38}"/>
                                            </p:graphicEl>
                                          </p:spTgt>
                                        </p:tgtEl>
                                        <p:attrNameLst>
                                          <p:attrName>style.rotation</p:attrName>
                                        </p:attrNameLst>
                                      </p:cBhvr>
                                      <p:tavLst>
                                        <p:tav tm="0">
                                          <p:val>
                                            <p:fltVal val="90"/>
                                          </p:val>
                                        </p:tav>
                                        <p:tav tm="100000">
                                          <p:val>
                                            <p:fltVal val="0"/>
                                          </p:val>
                                        </p:tav>
                                      </p:tavLst>
                                    </p:anim>
                                    <p:animEffect transition="in" filter="fade">
                                      <p:cBhvr>
                                        <p:cTn id="26" dur="1000"/>
                                        <p:tgtEl>
                                          <p:spTgt spid="2">
                                            <p:graphicEl>
                                              <a:dgm id="{05F386B8-4D60-4C23-9503-A547846AFF3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
                                            <p:graphicEl>
                                              <a:dgm id="{E3FB6A40-AA0A-4A4E-965A-9A2CEEA1F203}"/>
                                            </p:graphicEl>
                                          </p:spTgt>
                                        </p:tgtEl>
                                        <p:attrNameLst>
                                          <p:attrName>style.visibility</p:attrName>
                                        </p:attrNameLst>
                                      </p:cBhvr>
                                      <p:to>
                                        <p:strVal val="visible"/>
                                      </p:to>
                                    </p:set>
                                    <p:anim calcmode="lin" valueType="num">
                                      <p:cBhvr>
                                        <p:cTn id="31" dur="1000" fill="hold"/>
                                        <p:tgtEl>
                                          <p:spTgt spid="2">
                                            <p:graphicEl>
                                              <a:dgm id="{E3FB6A40-AA0A-4A4E-965A-9A2CEEA1F203}"/>
                                            </p:graphicEl>
                                          </p:spTgt>
                                        </p:tgtEl>
                                        <p:attrNameLst>
                                          <p:attrName>ppt_w</p:attrName>
                                        </p:attrNameLst>
                                      </p:cBhvr>
                                      <p:tavLst>
                                        <p:tav tm="0">
                                          <p:val>
                                            <p:fltVal val="0"/>
                                          </p:val>
                                        </p:tav>
                                        <p:tav tm="100000">
                                          <p:val>
                                            <p:strVal val="#ppt_w"/>
                                          </p:val>
                                        </p:tav>
                                      </p:tavLst>
                                    </p:anim>
                                    <p:anim calcmode="lin" valueType="num">
                                      <p:cBhvr>
                                        <p:cTn id="32" dur="1000" fill="hold"/>
                                        <p:tgtEl>
                                          <p:spTgt spid="2">
                                            <p:graphicEl>
                                              <a:dgm id="{E3FB6A40-AA0A-4A4E-965A-9A2CEEA1F203}"/>
                                            </p:graphicEl>
                                          </p:spTgt>
                                        </p:tgtEl>
                                        <p:attrNameLst>
                                          <p:attrName>ppt_h</p:attrName>
                                        </p:attrNameLst>
                                      </p:cBhvr>
                                      <p:tavLst>
                                        <p:tav tm="0">
                                          <p:val>
                                            <p:fltVal val="0"/>
                                          </p:val>
                                        </p:tav>
                                        <p:tav tm="100000">
                                          <p:val>
                                            <p:strVal val="#ppt_h"/>
                                          </p:val>
                                        </p:tav>
                                      </p:tavLst>
                                    </p:anim>
                                    <p:anim calcmode="lin" valueType="num">
                                      <p:cBhvr>
                                        <p:cTn id="33" dur="1000" fill="hold"/>
                                        <p:tgtEl>
                                          <p:spTgt spid="2">
                                            <p:graphicEl>
                                              <a:dgm id="{E3FB6A40-AA0A-4A4E-965A-9A2CEEA1F203}"/>
                                            </p:graphicEl>
                                          </p:spTgt>
                                        </p:tgtEl>
                                        <p:attrNameLst>
                                          <p:attrName>style.rotation</p:attrName>
                                        </p:attrNameLst>
                                      </p:cBhvr>
                                      <p:tavLst>
                                        <p:tav tm="0">
                                          <p:val>
                                            <p:fltVal val="90"/>
                                          </p:val>
                                        </p:tav>
                                        <p:tav tm="100000">
                                          <p:val>
                                            <p:fltVal val="0"/>
                                          </p:val>
                                        </p:tav>
                                      </p:tavLst>
                                    </p:anim>
                                    <p:animEffect transition="in" filter="fade">
                                      <p:cBhvr>
                                        <p:cTn id="34" dur="1000"/>
                                        <p:tgtEl>
                                          <p:spTgt spid="2">
                                            <p:graphicEl>
                                              <a:dgm id="{E3FB6A40-AA0A-4A4E-965A-9A2CEEA1F203}"/>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
                                            <p:graphicEl>
                                              <a:dgm id="{302F86BF-1764-4AB1-8A13-DF827C3801DB}"/>
                                            </p:graphicEl>
                                          </p:spTgt>
                                        </p:tgtEl>
                                        <p:attrNameLst>
                                          <p:attrName>style.visibility</p:attrName>
                                        </p:attrNameLst>
                                      </p:cBhvr>
                                      <p:to>
                                        <p:strVal val="visible"/>
                                      </p:to>
                                    </p:set>
                                    <p:anim calcmode="lin" valueType="num">
                                      <p:cBhvr>
                                        <p:cTn id="39" dur="1000" fill="hold"/>
                                        <p:tgtEl>
                                          <p:spTgt spid="2">
                                            <p:graphicEl>
                                              <a:dgm id="{302F86BF-1764-4AB1-8A13-DF827C3801DB}"/>
                                            </p:graphicEl>
                                          </p:spTgt>
                                        </p:tgtEl>
                                        <p:attrNameLst>
                                          <p:attrName>ppt_w</p:attrName>
                                        </p:attrNameLst>
                                      </p:cBhvr>
                                      <p:tavLst>
                                        <p:tav tm="0">
                                          <p:val>
                                            <p:fltVal val="0"/>
                                          </p:val>
                                        </p:tav>
                                        <p:tav tm="100000">
                                          <p:val>
                                            <p:strVal val="#ppt_w"/>
                                          </p:val>
                                        </p:tav>
                                      </p:tavLst>
                                    </p:anim>
                                    <p:anim calcmode="lin" valueType="num">
                                      <p:cBhvr>
                                        <p:cTn id="40" dur="1000" fill="hold"/>
                                        <p:tgtEl>
                                          <p:spTgt spid="2">
                                            <p:graphicEl>
                                              <a:dgm id="{302F86BF-1764-4AB1-8A13-DF827C3801DB}"/>
                                            </p:graphicEl>
                                          </p:spTgt>
                                        </p:tgtEl>
                                        <p:attrNameLst>
                                          <p:attrName>ppt_h</p:attrName>
                                        </p:attrNameLst>
                                      </p:cBhvr>
                                      <p:tavLst>
                                        <p:tav tm="0">
                                          <p:val>
                                            <p:fltVal val="0"/>
                                          </p:val>
                                        </p:tav>
                                        <p:tav tm="100000">
                                          <p:val>
                                            <p:strVal val="#ppt_h"/>
                                          </p:val>
                                        </p:tav>
                                      </p:tavLst>
                                    </p:anim>
                                    <p:anim calcmode="lin" valueType="num">
                                      <p:cBhvr>
                                        <p:cTn id="41" dur="1000" fill="hold"/>
                                        <p:tgtEl>
                                          <p:spTgt spid="2">
                                            <p:graphicEl>
                                              <a:dgm id="{302F86BF-1764-4AB1-8A13-DF827C3801DB}"/>
                                            </p:graphicEl>
                                          </p:spTgt>
                                        </p:tgtEl>
                                        <p:attrNameLst>
                                          <p:attrName>style.rotation</p:attrName>
                                        </p:attrNameLst>
                                      </p:cBhvr>
                                      <p:tavLst>
                                        <p:tav tm="0">
                                          <p:val>
                                            <p:fltVal val="90"/>
                                          </p:val>
                                        </p:tav>
                                        <p:tav tm="100000">
                                          <p:val>
                                            <p:fltVal val="0"/>
                                          </p:val>
                                        </p:tav>
                                      </p:tavLst>
                                    </p:anim>
                                    <p:animEffect transition="in" filter="fade">
                                      <p:cBhvr>
                                        <p:cTn id="42" dur="1000"/>
                                        <p:tgtEl>
                                          <p:spTgt spid="2">
                                            <p:graphicEl>
                                              <a:dgm id="{302F86BF-1764-4AB1-8A13-DF827C3801D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2000" cy="7015397"/>
          </a:xfrm>
          <a:prstGeom prst="rect">
            <a:avLst/>
          </a:prstGeom>
        </p:spPr>
      </p:pic>
    </p:spTree>
    <p:extLst>
      <p:ext uri="{BB962C8B-B14F-4D97-AF65-F5344CB8AC3E}">
        <p14:creationId xmlns:p14="http://schemas.microsoft.com/office/powerpoint/2010/main" val="331020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69429"/>
            <a:ext cx="12192000" cy="5988571"/>
          </a:xfrm>
          <a:prstGeom prst="rect">
            <a:avLst/>
          </a:prstGeom>
        </p:spPr>
      </p:pic>
      <p:sp>
        <p:nvSpPr>
          <p:cNvPr id="3" name="TextBox 2"/>
          <p:cNvSpPr txBox="1"/>
          <p:nvPr/>
        </p:nvSpPr>
        <p:spPr>
          <a:xfrm>
            <a:off x="3897442" y="269823"/>
            <a:ext cx="3627620" cy="400110"/>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DEFINITION </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26630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9507" y="1439057"/>
            <a:ext cx="10672997" cy="5306517"/>
          </a:xfrm>
          <a:prstGeom prst="rect">
            <a:avLst/>
          </a:prstGeom>
        </p:spPr>
      </p:pic>
      <p:sp>
        <p:nvSpPr>
          <p:cNvPr id="3" name="TextBox 2"/>
          <p:cNvSpPr txBox="1"/>
          <p:nvPr/>
        </p:nvSpPr>
        <p:spPr>
          <a:xfrm>
            <a:off x="3725055" y="659567"/>
            <a:ext cx="4721902" cy="400110"/>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PROBLEM   TYPE </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21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45390"/>
          </a:xfrm>
        </p:spPr>
        <p:txBody>
          <a:bodyPr>
            <a:normAutofit/>
          </a:bodyPr>
          <a:lstStyle/>
          <a:p>
            <a:pPr algn="ctr"/>
            <a:r>
              <a:rPr lang="en-US" sz="2800" b="1" dirty="0" smtClean="0">
                <a:solidFill>
                  <a:schemeClr val="bg2">
                    <a:lumMod val="75000"/>
                  </a:schemeClr>
                </a:solidFill>
                <a:latin typeface="Times New Roman" panose="02020603050405020304" pitchFamily="18" charset="0"/>
                <a:cs typeface="Times New Roman" panose="02020603050405020304" pitchFamily="18" charset="0"/>
              </a:rPr>
              <a:t>TYPES   OF   SUPERVISED   LEARNING </a:t>
            </a:r>
            <a:endParaRPr lang="en-US" sz="2800" b="1"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469035" y="1663908"/>
            <a:ext cx="9578375" cy="4766872"/>
          </a:xfrm>
          <a:prstGeom prst="rect">
            <a:avLst/>
          </a:prstGeom>
        </p:spPr>
      </p:pic>
    </p:spTree>
    <p:extLst>
      <p:ext uri="{BB962C8B-B14F-4D97-AF65-F5344CB8AC3E}">
        <p14:creationId xmlns:p14="http://schemas.microsoft.com/office/powerpoint/2010/main" val="284764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460774"/>
          </a:xfrm>
        </p:spPr>
        <p:txBody>
          <a:bodyPr>
            <a:normAutofit/>
          </a:bodyPr>
          <a:lstStyle/>
          <a:p>
            <a:pPr algn="ctr"/>
            <a:r>
              <a:rPr lang="en-US" sz="2000" b="1" dirty="0" smtClean="0">
                <a:solidFill>
                  <a:schemeClr val="bg2">
                    <a:lumMod val="50000"/>
                  </a:schemeClr>
                </a:solidFill>
                <a:latin typeface="Times New Roman" panose="02020603050405020304" pitchFamily="18" charset="0"/>
                <a:cs typeface="Times New Roman" panose="02020603050405020304" pitchFamily="18" charset="0"/>
              </a:rPr>
              <a:t>POLL  QUESTIONS </a:t>
            </a:r>
            <a:endParaRPr lang="en-US" sz="20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2" y="1364105"/>
            <a:ext cx="9905999" cy="4397116"/>
          </a:xfrm>
        </p:spPr>
        <p:txBody>
          <a:bodyPr>
            <a:normAutofit lnSpcReduction="10000"/>
          </a:bodyPr>
          <a:lstStyle/>
          <a:p>
            <a:r>
              <a:rPr lang="en-US" dirty="0" smtClean="0">
                <a:solidFill>
                  <a:schemeClr val="bg2">
                    <a:lumMod val="50000"/>
                  </a:schemeClr>
                </a:solidFill>
                <a:latin typeface="Times New Roman" panose="02020603050405020304" pitchFamily="18" charset="0"/>
                <a:cs typeface="Times New Roman" panose="02020603050405020304" pitchFamily="18" charset="0"/>
              </a:rPr>
              <a:t>Identify whether the following data is categorical or continuous value </a:t>
            </a:r>
          </a:p>
          <a:p>
            <a:pPr marL="457200" indent="-457200">
              <a:buAutoNum type="arabicPeriod"/>
            </a:pPr>
            <a:r>
              <a:rPr lang="en-US" dirty="0" smtClean="0">
                <a:solidFill>
                  <a:schemeClr val="bg2">
                    <a:lumMod val="50000"/>
                  </a:schemeClr>
                </a:solidFill>
                <a:latin typeface="Times New Roman" panose="02020603050405020304" pitchFamily="18" charset="0"/>
                <a:cs typeface="Times New Roman" panose="02020603050405020304" pitchFamily="18" charset="0"/>
              </a:rPr>
              <a:t>Temperature </a:t>
            </a:r>
          </a:p>
          <a:p>
            <a:pPr marL="457200" indent="-457200">
              <a:buAutoNum type="arabicPeriod"/>
            </a:pPr>
            <a:r>
              <a:rPr lang="en-US" dirty="0" smtClean="0">
                <a:solidFill>
                  <a:schemeClr val="bg2">
                    <a:lumMod val="50000"/>
                  </a:schemeClr>
                </a:solidFill>
                <a:latin typeface="Times New Roman" panose="02020603050405020304" pitchFamily="18" charset="0"/>
                <a:cs typeface="Times New Roman" panose="02020603050405020304" pitchFamily="18" charset="0"/>
              </a:rPr>
              <a:t>Yes or No </a:t>
            </a:r>
          </a:p>
          <a:p>
            <a:pPr marL="457200" indent="-457200">
              <a:buAutoNum type="arabicPeriod"/>
            </a:pPr>
            <a:r>
              <a:rPr lang="en-US" dirty="0" smtClean="0">
                <a:solidFill>
                  <a:schemeClr val="bg2">
                    <a:lumMod val="50000"/>
                  </a:schemeClr>
                </a:solidFill>
                <a:latin typeface="Times New Roman" panose="02020603050405020304" pitchFamily="18" charset="0"/>
                <a:cs typeface="Times New Roman" panose="02020603050405020304" pitchFamily="18" charset="0"/>
              </a:rPr>
              <a:t>True or False </a:t>
            </a:r>
          </a:p>
          <a:p>
            <a:pPr marL="457200" indent="-457200">
              <a:buAutoNum type="arabicPeriod"/>
            </a:pPr>
            <a:r>
              <a:rPr lang="en-US" dirty="0" smtClean="0">
                <a:solidFill>
                  <a:schemeClr val="bg2">
                    <a:lumMod val="50000"/>
                  </a:schemeClr>
                </a:solidFill>
                <a:latin typeface="Times New Roman" panose="02020603050405020304" pitchFamily="18" charset="0"/>
                <a:cs typeface="Times New Roman" panose="02020603050405020304" pitchFamily="18" charset="0"/>
              </a:rPr>
              <a:t>Price </a:t>
            </a:r>
          </a:p>
          <a:p>
            <a:pPr marL="457200" indent="-457200">
              <a:buAutoNum type="arabicPeriod"/>
            </a:pPr>
            <a:r>
              <a:rPr lang="en-US" dirty="0" smtClean="0">
                <a:solidFill>
                  <a:schemeClr val="bg2">
                    <a:lumMod val="50000"/>
                  </a:schemeClr>
                </a:solidFill>
                <a:latin typeface="Times New Roman" panose="02020603050405020304" pitchFamily="18" charset="0"/>
                <a:cs typeface="Times New Roman" panose="02020603050405020304" pitchFamily="18" charset="0"/>
              </a:rPr>
              <a:t>Fit or unfit</a:t>
            </a:r>
          </a:p>
          <a:p>
            <a:pPr marL="457200" indent="-457200">
              <a:buAutoNum type="arabicPeriod"/>
            </a:pPr>
            <a:r>
              <a:rPr lang="en-US" dirty="0" smtClean="0">
                <a:solidFill>
                  <a:schemeClr val="bg2">
                    <a:lumMod val="50000"/>
                  </a:schemeClr>
                </a:solidFill>
                <a:latin typeface="Times New Roman" panose="02020603050405020304" pitchFamily="18" charset="0"/>
                <a:cs typeface="Times New Roman" panose="02020603050405020304" pitchFamily="18" charset="0"/>
              </a:rPr>
              <a:t>Apple or Orange </a:t>
            </a:r>
          </a:p>
          <a:p>
            <a:pPr marL="457200" indent="-457200">
              <a:buAutoNum type="arabicPeriod"/>
            </a:pPr>
            <a:r>
              <a:rPr lang="en-US" dirty="0" smtClean="0">
                <a:solidFill>
                  <a:schemeClr val="bg2">
                    <a:lumMod val="50000"/>
                  </a:schemeClr>
                </a:solidFill>
                <a:latin typeface="Times New Roman" panose="02020603050405020304" pitchFamily="18" charset="0"/>
                <a:cs typeface="Times New Roman" panose="02020603050405020304" pitchFamily="18" charset="0"/>
              </a:rPr>
              <a:t>Humidity  </a:t>
            </a:r>
          </a:p>
          <a:p>
            <a:pPr marL="457200" indent="-457200">
              <a:buFont typeface="+mj-lt"/>
              <a:buAutoNum type="arabicPeriod"/>
            </a:pPr>
            <a:endParaRPr lang="en-US"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875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55449"/>
          </a:xfrm>
        </p:spPr>
        <p:txBody>
          <a:bodyPr/>
          <a:lstStyle/>
          <a:p>
            <a:pPr algn="ctr"/>
            <a:r>
              <a:rPr lang="en-US" sz="2400" b="1" dirty="0" smtClean="0">
                <a:solidFill>
                  <a:schemeClr val="bg2">
                    <a:lumMod val="75000"/>
                  </a:schemeClr>
                </a:solidFill>
                <a:latin typeface="Times New Roman" panose="02020603050405020304" pitchFamily="18" charset="0"/>
                <a:cs typeface="Times New Roman" panose="02020603050405020304" pitchFamily="18" charset="0"/>
              </a:rPr>
              <a:t>CLASSIFICATION  EXAMPLE</a:t>
            </a:r>
            <a:r>
              <a:rPr lang="en-US" dirty="0" smtClean="0">
                <a:solidFill>
                  <a:schemeClr val="bg2">
                    <a:lumMod val="75000"/>
                  </a:schemeClr>
                </a:solidFill>
              </a:rPr>
              <a:t> </a:t>
            </a:r>
            <a:endParaRPr lang="en-US" dirty="0">
              <a:solidFill>
                <a:schemeClr val="bg2">
                  <a:lumMod val="75000"/>
                </a:schemeClr>
              </a:solidFill>
            </a:endParaRPr>
          </a:p>
        </p:txBody>
      </p:sp>
      <p:pic>
        <p:nvPicPr>
          <p:cNvPr id="4" name="Content Placeholder 3"/>
          <p:cNvPicPr>
            <a:picLocks noGrp="1" noChangeAspect="1"/>
          </p:cNvPicPr>
          <p:nvPr>
            <p:ph idx="1"/>
          </p:nvPr>
        </p:nvPicPr>
        <p:blipFill>
          <a:blip r:embed="rId2"/>
          <a:stretch>
            <a:fillRect/>
          </a:stretch>
        </p:blipFill>
        <p:spPr>
          <a:xfrm>
            <a:off x="1543987" y="1798821"/>
            <a:ext cx="9688639" cy="4631960"/>
          </a:xfrm>
          <a:prstGeom prst="rect">
            <a:avLst/>
          </a:prstGeom>
        </p:spPr>
      </p:pic>
    </p:spTree>
    <p:extLst>
      <p:ext uri="{BB962C8B-B14F-4D97-AF65-F5344CB8AC3E}">
        <p14:creationId xmlns:p14="http://schemas.microsoft.com/office/powerpoint/2010/main" val="21494771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90557"/>
          </a:xfrm>
        </p:spPr>
        <p:txBody>
          <a:bodyPr>
            <a:normAutofit/>
          </a:bodyPr>
          <a:lstStyle/>
          <a:p>
            <a:pPr algn="ctr"/>
            <a:r>
              <a:rPr lang="en-US" sz="2800" b="1" dirty="0" smtClean="0">
                <a:solidFill>
                  <a:schemeClr val="bg2">
                    <a:lumMod val="50000"/>
                  </a:schemeClr>
                </a:solidFill>
                <a:latin typeface="Times New Roman" panose="02020603050405020304" pitchFamily="18" charset="0"/>
                <a:cs typeface="Times New Roman" panose="02020603050405020304" pitchFamily="18" charset="0"/>
              </a:rPr>
              <a:t>REGRESSION   EXAMPLE </a:t>
            </a:r>
            <a:endParaRPr lang="en-US" sz="2800" b="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544897" y="1813810"/>
            <a:ext cx="9099029" cy="4257207"/>
          </a:xfrm>
          <a:prstGeom prst="rect">
            <a:avLst/>
          </a:prstGeom>
        </p:spPr>
      </p:pic>
    </p:spTree>
    <p:extLst>
      <p:ext uri="{BB962C8B-B14F-4D97-AF65-F5344CB8AC3E}">
        <p14:creationId xmlns:p14="http://schemas.microsoft.com/office/powerpoint/2010/main" val="31650720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40459"/>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TYPES OF UNSUPERVISED LEARNING </a:t>
            </a:r>
            <a:endParaRPr lang="en-US" sz="24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399722" y="1993691"/>
            <a:ext cx="9389379" cy="4122295"/>
          </a:xfrm>
          <a:prstGeom prst="rect">
            <a:avLst/>
          </a:prstGeom>
        </p:spPr>
      </p:pic>
    </p:spTree>
    <p:extLst>
      <p:ext uri="{BB962C8B-B14F-4D97-AF65-F5344CB8AC3E}">
        <p14:creationId xmlns:p14="http://schemas.microsoft.com/office/powerpoint/2010/main" val="5222616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04181"/>
            <a:ext cx="9905998" cy="1478570"/>
          </a:xfrm>
        </p:spPr>
        <p:txBody>
          <a:bodyPr/>
          <a:lstStyle/>
          <a:p>
            <a:pPr algn="ctr"/>
            <a:r>
              <a:rPr lang="en-IN" b="1" dirty="0" smtClean="0">
                <a:latin typeface="Times New Roman" panose="02020603050405020304" pitchFamily="18" charset="0"/>
                <a:cs typeface="Times New Roman" panose="02020603050405020304" pitchFamily="18" charset="0"/>
              </a:rPr>
              <a:t>Learning</a:t>
            </a:r>
            <a:endParaRPr lang="en-IN" b="1" dirty="0">
              <a:latin typeface="Times New Roman" panose="02020603050405020304" pitchFamily="18" charset="0"/>
              <a:cs typeface="Times New Roman" panose="02020603050405020304" pitchFamily="18" charset="0"/>
            </a:endParaRPr>
          </a:p>
        </p:txBody>
      </p:sp>
      <p:graphicFrame>
        <p:nvGraphicFramePr>
          <p:cNvPr id="3" name="Diagram 2"/>
          <p:cNvGraphicFramePr/>
          <p:nvPr>
            <p:extLst>
              <p:ext uri="{D42A27DB-BD31-4B8C-83A1-F6EECF244321}">
                <p14:modId xmlns:p14="http://schemas.microsoft.com/office/powerpoint/2010/main" val="1006033331"/>
              </p:ext>
            </p:extLst>
          </p:nvPr>
        </p:nvGraphicFramePr>
        <p:xfrm>
          <a:off x="642938" y="2157413"/>
          <a:ext cx="11701462" cy="2757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48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63685"/>
            <a:ext cx="9905998" cy="745587"/>
          </a:xfrm>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CLUSTERING   EXAMPLE </a:t>
            </a:r>
            <a:endParaRPr lang="en-US"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387670" y="1588958"/>
            <a:ext cx="9659741" cy="4631960"/>
          </a:xfrm>
          <a:prstGeom prst="rect">
            <a:avLst/>
          </a:prstGeom>
        </p:spPr>
      </p:pic>
    </p:spTree>
    <p:extLst>
      <p:ext uri="{BB962C8B-B14F-4D97-AF65-F5344CB8AC3E}">
        <p14:creationId xmlns:p14="http://schemas.microsoft.com/office/powerpoint/2010/main" val="5253201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00616"/>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ASSOCIATION    EXAMPLE </a:t>
            </a:r>
            <a:endParaRPr lang="en-US" sz="24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019332" y="1779442"/>
            <a:ext cx="10167781" cy="4501438"/>
          </a:xfrm>
          <a:prstGeom prst="rect">
            <a:avLst/>
          </a:prstGeom>
        </p:spPr>
      </p:pic>
    </p:spTree>
    <p:extLst>
      <p:ext uri="{BB962C8B-B14F-4D97-AF65-F5344CB8AC3E}">
        <p14:creationId xmlns:p14="http://schemas.microsoft.com/office/powerpoint/2010/main" val="14948743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4478" y="1019331"/>
            <a:ext cx="10611909" cy="5291529"/>
          </a:xfrm>
          <a:prstGeom prst="rect">
            <a:avLst/>
          </a:prstGeom>
        </p:spPr>
      </p:pic>
      <p:sp>
        <p:nvSpPr>
          <p:cNvPr id="3" name="TextBox 2"/>
          <p:cNvSpPr txBox="1"/>
          <p:nvPr/>
        </p:nvSpPr>
        <p:spPr>
          <a:xfrm>
            <a:off x="5201587" y="314793"/>
            <a:ext cx="3747541" cy="400110"/>
          </a:xfrm>
          <a:prstGeom prst="rect">
            <a:avLst/>
          </a:prstGeom>
          <a:noFill/>
        </p:spPr>
        <p:txBody>
          <a:bodyPr wrap="square" rtlCol="0">
            <a:spAutoFit/>
          </a:bodyPr>
          <a:lstStyle/>
          <a:p>
            <a:r>
              <a:rPr lang="en-US" sz="2000" b="1" dirty="0" smtClean="0">
                <a:solidFill>
                  <a:schemeClr val="bg2">
                    <a:lumMod val="75000"/>
                  </a:schemeClr>
                </a:solidFill>
                <a:latin typeface="Times New Roman" panose="02020603050405020304" pitchFamily="18" charset="0"/>
                <a:cs typeface="Times New Roman" panose="02020603050405020304" pitchFamily="18" charset="0"/>
              </a:rPr>
              <a:t>TYPES OF DATA </a:t>
            </a:r>
            <a:endParaRPr lang="en-US" sz="2000" b="1"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6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9017" y="2075535"/>
            <a:ext cx="9263922" cy="4782465"/>
          </a:xfrm>
          <a:prstGeom prst="rect">
            <a:avLst/>
          </a:prstGeom>
        </p:spPr>
      </p:pic>
      <p:sp>
        <p:nvSpPr>
          <p:cNvPr id="3" name="TextBox 2"/>
          <p:cNvSpPr txBox="1"/>
          <p:nvPr/>
        </p:nvSpPr>
        <p:spPr>
          <a:xfrm>
            <a:off x="3657600" y="989350"/>
            <a:ext cx="5291528" cy="830997"/>
          </a:xfrm>
          <a:prstGeom prst="rect">
            <a:avLst/>
          </a:prstGeom>
          <a:noFill/>
        </p:spPr>
        <p:txBody>
          <a:bodyPr wrap="square" rtlCol="0">
            <a:spAutoFit/>
          </a:bodyPr>
          <a:lstStyle/>
          <a:p>
            <a:pPr algn="ctr"/>
            <a:r>
              <a:rPr lang="en-US" sz="2400" b="1" dirty="0" smtClean="0">
                <a:solidFill>
                  <a:schemeClr val="bg2">
                    <a:lumMod val="75000"/>
                  </a:schemeClr>
                </a:solidFill>
                <a:latin typeface="Times New Roman" panose="02020603050405020304" pitchFamily="18" charset="0"/>
                <a:cs typeface="Times New Roman" panose="02020603050405020304" pitchFamily="18" charset="0"/>
              </a:rPr>
              <a:t>SUPERVISED  LEARNING- CLASSIFICATION </a:t>
            </a:r>
            <a:endParaRPr lang="en-US" sz="2400" b="1"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151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9134" y="1289153"/>
            <a:ext cx="10028420" cy="4332158"/>
          </a:xfrm>
          <a:prstGeom prst="rect">
            <a:avLst/>
          </a:prstGeom>
        </p:spPr>
      </p:pic>
      <p:sp>
        <p:nvSpPr>
          <p:cNvPr id="3" name="TextBox 2"/>
          <p:cNvSpPr txBox="1"/>
          <p:nvPr/>
        </p:nvSpPr>
        <p:spPr>
          <a:xfrm>
            <a:off x="3687580" y="689547"/>
            <a:ext cx="5291528" cy="830997"/>
          </a:xfrm>
          <a:prstGeom prst="rect">
            <a:avLst/>
          </a:prstGeom>
          <a:noFill/>
        </p:spPr>
        <p:txBody>
          <a:bodyPr wrap="square" rtlCol="0">
            <a:spAutoFit/>
          </a:bodyPr>
          <a:lstStyle/>
          <a:p>
            <a:pPr algn="ctr"/>
            <a:r>
              <a:rPr lang="en-US" sz="2400" b="1" dirty="0" smtClean="0">
                <a:solidFill>
                  <a:schemeClr val="bg2">
                    <a:lumMod val="75000"/>
                  </a:schemeClr>
                </a:solidFill>
                <a:latin typeface="Times New Roman" panose="02020603050405020304" pitchFamily="18" charset="0"/>
                <a:cs typeface="Times New Roman" panose="02020603050405020304" pitchFamily="18" charset="0"/>
              </a:rPr>
              <a:t>UNSUPERVISED  LEARNING – CLUSTERING   </a:t>
            </a:r>
            <a:endParaRPr lang="en-US" sz="2400" b="1"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029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1.bp.blogspot.com/-uquuVVS_jPc/XDTEMu6UaOI/AAAAAAAAAL4/THj_Lly9kWAirZ8v2oB2FKSXfJcDjKz_ACLcBGAs/s1600/Difference%2BBetween%2BSupervised%2BMachine%2BLearning%2Band%2BUnsupervised%2BMachine%2Blearning%2Bin%2Bhind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213" y="464695"/>
            <a:ext cx="9908498" cy="599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8808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141413" y="183803"/>
            <a:ext cx="9905998" cy="805548"/>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Supervised  Learning</a:t>
            </a:r>
            <a:endParaRPr lang="en-US" sz="24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1141413" y="1536491"/>
            <a:ext cx="10131190" cy="5321509"/>
          </a:xfrm>
        </p:spPr>
        <p:txBody>
          <a:bodyPr>
            <a:noAutofit/>
          </a:bodyPr>
          <a:lstStyle/>
          <a:p>
            <a:r>
              <a:rPr lang="en-US" sz="2000" b="1" dirty="0">
                <a:latin typeface="Times New Roman" panose="02020603050405020304" pitchFamily="18" charset="0"/>
                <a:cs typeface="Times New Roman" panose="02020603050405020304" pitchFamily="18" charset="0"/>
              </a:rPr>
              <a:t>Supervised learning is the machine learning task of learning a function that maps an input to an output based on example input-output pairs</a:t>
            </a:r>
            <a:r>
              <a:rPr lang="en-US" sz="2000" dirty="0" smtClean="0">
                <a:latin typeface="Times New Roman" panose="02020603050405020304" pitchFamily="18" charset="0"/>
                <a:cs typeface="Times New Roman" panose="02020603050405020304" pitchFamily="18" charset="0"/>
              </a:rPr>
              <a:t>.</a:t>
            </a:r>
            <a:endParaRPr lang="en-US" sz="2000" baseline="30000"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It </a:t>
            </a:r>
            <a:r>
              <a:rPr lang="en-US" sz="2000" b="1" dirty="0">
                <a:latin typeface="Times New Roman" panose="02020603050405020304" pitchFamily="18" charset="0"/>
                <a:cs typeface="Times New Roman" panose="02020603050405020304" pitchFamily="18" charset="0"/>
              </a:rPr>
              <a:t>infers a function from </a:t>
            </a:r>
            <a:r>
              <a:rPr lang="en-US" sz="2000" b="1" i="1" dirty="0">
                <a:solidFill>
                  <a:schemeClr val="bg2">
                    <a:lumMod val="75000"/>
                  </a:schemeClr>
                </a:solidFill>
                <a:latin typeface="Times New Roman" panose="02020603050405020304" pitchFamily="18" charset="0"/>
                <a:cs typeface="Times New Roman" panose="02020603050405020304" pitchFamily="18" charset="0"/>
              </a:rPr>
              <a:t>labeled training data</a:t>
            </a:r>
            <a:r>
              <a:rPr lang="en-US" sz="2000" b="1" dirty="0">
                <a:latin typeface="Times New Roman" panose="02020603050405020304" pitchFamily="18" charset="0"/>
                <a:cs typeface="Times New Roman" panose="02020603050405020304" pitchFamily="18" charset="0"/>
              </a:rPr>
              <a:t> consisting of a set of </a:t>
            </a:r>
            <a:r>
              <a:rPr lang="en-US" sz="2000" b="1" i="1" dirty="0">
                <a:solidFill>
                  <a:schemeClr val="bg2">
                    <a:lumMod val="75000"/>
                  </a:schemeClr>
                </a:solidFill>
                <a:latin typeface="Times New Roman" panose="02020603050405020304" pitchFamily="18" charset="0"/>
                <a:cs typeface="Times New Roman" panose="02020603050405020304" pitchFamily="18" charset="0"/>
              </a:rPr>
              <a:t>training examples</a:t>
            </a:r>
            <a:r>
              <a:rPr lang="en-US" sz="2000" b="1" dirty="0" smtClean="0">
                <a:latin typeface="Times New Roman" panose="02020603050405020304" pitchFamily="18" charset="0"/>
                <a:cs typeface="Times New Roman" panose="02020603050405020304" pitchFamily="18" charset="0"/>
              </a:rPr>
              <a:t>.</a:t>
            </a:r>
            <a:endParaRPr lang="en-US" sz="2000" b="1" baseline="30000"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In </a:t>
            </a:r>
            <a:r>
              <a:rPr lang="en-US" sz="2000" b="1" dirty="0">
                <a:latin typeface="Times New Roman" panose="02020603050405020304" pitchFamily="18" charset="0"/>
                <a:cs typeface="Times New Roman" panose="02020603050405020304" pitchFamily="18" charset="0"/>
              </a:rPr>
              <a:t>supervised learning, each example is a </a:t>
            </a:r>
            <a:r>
              <a:rPr lang="en-US" sz="2000" b="1" i="1" dirty="0">
                <a:latin typeface="Times New Roman" panose="02020603050405020304" pitchFamily="18" charset="0"/>
                <a:cs typeface="Times New Roman" panose="02020603050405020304" pitchFamily="18" charset="0"/>
              </a:rPr>
              <a:t>pair</a:t>
            </a:r>
            <a:r>
              <a:rPr lang="en-US" sz="2000" b="1" dirty="0">
                <a:latin typeface="Times New Roman" panose="02020603050405020304" pitchFamily="18" charset="0"/>
                <a:cs typeface="Times New Roman" panose="02020603050405020304" pitchFamily="18" charset="0"/>
              </a:rPr>
              <a:t> consisting of an input object </a:t>
            </a: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and a desired output </a:t>
            </a:r>
            <a:r>
              <a:rPr lang="en-US" sz="2000" b="1" dirty="0" smtClean="0">
                <a:latin typeface="Times New Roman" panose="02020603050405020304" pitchFamily="18" charset="0"/>
                <a:cs typeface="Times New Roman" panose="02020603050405020304" pitchFamily="18" charset="0"/>
              </a:rPr>
              <a:t>value.</a:t>
            </a:r>
          </a:p>
          <a:p>
            <a:r>
              <a:rPr lang="en-US" sz="2000" b="1" dirty="0" smtClean="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supervised learning algorithm analyzes the training data and produces an inferred function, which can be used for mapping new examples.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An </a:t>
            </a:r>
            <a:r>
              <a:rPr lang="en-US" sz="2000" b="1" dirty="0">
                <a:latin typeface="Times New Roman" panose="02020603050405020304" pitchFamily="18" charset="0"/>
                <a:cs typeface="Times New Roman" panose="02020603050405020304" pitchFamily="18" charset="0"/>
              </a:rPr>
              <a:t>optimal scenario will allow for the algorithm to correctly determine the class labels for unseen instances. </a:t>
            </a:r>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This </a:t>
            </a:r>
            <a:r>
              <a:rPr lang="en-US" sz="2000" b="1" dirty="0">
                <a:latin typeface="Times New Roman" panose="02020603050405020304" pitchFamily="18" charset="0"/>
                <a:cs typeface="Times New Roman" panose="02020603050405020304" pitchFamily="18" charset="0"/>
              </a:rPr>
              <a:t>requires the learning algorithm to generalize from the training data to unseen situations in a "reasonable" way</a:t>
            </a:r>
          </a:p>
        </p:txBody>
      </p:sp>
    </p:spTree>
    <p:extLst>
      <p:ext uri="{BB962C8B-B14F-4D97-AF65-F5344CB8AC3E}">
        <p14:creationId xmlns:p14="http://schemas.microsoft.com/office/powerpoint/2010/main" val="328604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4322" y="1229588"/>
            <a:ext cx="10156780" cy="5216181"/>
          </a:xfrm>
          <a:prstGeom prst="rect">
            <a:avLst/>
          </a:prstGeom>
        </p:spPr>
      </p:pic>
      <p:sp>
        <p:nvSpPr>
          <p:cNvPr id="5" name="TextBox 4"/>
          <p:cNvSpPr txBox="1"/>
          <p:nvPr/>
        </p:nvSpPr>
        <p:spPr>
          <a:xfrm>
            <a:off x="3132944" y="374754"/>
            <a:ext cx="5456419"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ALGORITHMS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213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Few Supervised Learning Algorithms</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Support Vector Machines</a:t>
            </a:r>
          </a:p>
          <a:p>
            <a:r>
              <a:rPr lang="en-US" dirty="0" smtClean="0">
                <a:latin typeface="Times New Roman" panose="02020603050405020304" pitchFamily="18" charset="0"/>
                <a:cs typeface="Times New Roman" panose="02020603050405020304" pitchFamily="18" charset="0"/>
              </a:rPr>
              <a:t>Linear </a:t>
            </a:r>
            <a:r>
              <a:rPr lang="en-US" dirty="0">
                <a:latin typeface="Times New Roman" panose="02020603050405020304" pitchFamily="18" charset="0"/>
                <a:cs typeface="Times New Roman" panose="02020603050405020304" pitchFamily="18" charset="0"/>
              </a:rPr>
              <a:t>regression</a:t>
            </a:r>
          </a:p>
          <a:p>
            <a:r>
              <a:rPr lang="en-US" dirty="0" smtClean="0">
                <a:latin typeface="Times New Roman" panose="02020603050405020304" pitchFamily="18" charset="0"/>
                <a:cs typeface="Times New Roman" panose="02020603050405020304" pitchFamily="18" charset="0"/>
              </a:rPr>
              <a:t>Logistic </a:t>
            </a:r>
            <a:r>
              <a:rPr lang="en-US" dirty="0">
                <a:latin typeface="Times New Roman" panose="02020603050405020304" pitchFamily="18" charset="0"/>
                <a:cs typeface="Times New Roman" panose="02020603050405020304" pitchFamily="18" charset="0"/>
              </a:rPr>
              <a:t>regression</a:t>
            </a:r>
          </a:p>
          <a:p>
            <a:r>
              <a:rPr lang="en-US" dirty="0" smtClean="0">
                <a:latin typeface="Times New Roman" panose="02020603050405020304" pitchFamily="18" charset="0"/>
                <a:cs typeface="Times New Roman" panose="02020603050405020304" pitchFamily="18" charset="0"/>
              </a:rPr>
              <a:t>Naive </a:t>
            </a:r>
            <a:r>
              <a:rPr lang="en-US" dirty="0">
                <a:latin typeface="Times New Roman" panose="02020603050405020304" pitchFamily="18" charset="0"/>
                <a:cs typeface="Times New Roman" panose="02020603050405020304" pitchFamily="18" charset="0"/>
              </a:rPr>
              <a:t>Bayes</a:t>
            </a:r>
          </a:p>
          <a:p>
            <a:r>
              <a:rPr lang="en-US" dirty="0" smtClean="0">
                <a:latin typeface="Times New Roman" panose="02020603050405020304" pitchFamily="18" charset="0"/>
                <a:cs typeface="Times New Roman" panose="02020603050405020304" pitchFamily="18" charset="0"/>
              </a:rPr>
              <a:t>Decision </a:t>
            </a:r>
            <a:r>
              <a:rPr lang="en-US" dirty="0">
                <a:latin typeface="Times New Roman" panose="02020603050405020304" pitchFamily="18" charset="0"/>
                <a:cs typeface="Times New Roman" panose="02020603050405020304" pitchFamily="18" charset="0"/>
              </a:rPr>
              <a:t>trees</a:t>
            </a:r>
          </a:p>
          <a:p>
            <a:r>
              <a:rPr lang="en-US" dirty="0" smtClean="0">
                <a:latin typeface="Times New Roman" panose="02020603050405020304" pitchFamily="18" charset="0"/>
                <a:cs typeface="Times New Roman" panose="02020603050405020304" pitchFamily="18" charset="0"/>
              </a:rPr>
              <a:t>K-Nearest Neighbor</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06195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021" y="299804"/>
            <a:ext cx="1106510" cy="723900"/>
          </a:xfrm>
        </p:spPr>
        <p:txBody>
          <a:bodyPr>
            <a:normAutofit/>
          </a:bodyPr>
          <a:lstStyle/>
          <a:p>
            <a:r>
              <a:rPr lang="en-US" b="1" dirty="0" smtClean="0"/>
              <a:t>SVM</a:t>
            </a:r>
            <a:endParaRPr lang="en-US" b="1" dirty="0"/>
          </a:p>
        </p:txBody>
      </p:sp>
      <p:sp>
        <p:nvSpPr>
          <p:cNvPr id="4" name="Rectangle 3"/>
          <p:cNvSpPr/>
          <p:nvPr/>
        </p:nvSpPr>
        <p:spPr>
          <a:xfrm>
            <a:off x="214648" y="1143625"/>
            <a:ext cx="8014952" cy="2554545"/>
          </a:xfrm>
          <a:prstGeom prst="rect">
            <a:avLst/>
          </a:prstGeom>
        </p:spPr>
        <p:txBody>
          <a:bodyPr wrap="square">
            <a:spAutoFit/>
          </a:bodyPr>
          <a:lstStyle/>
          <a:p>
            <a:pPr marL="285750"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 Support Vector Machine (SVM) is a discriminative classifier formally defined by a separating hyperplane</a:t>
            </a:r>
            <a:r>
              <a:rPr lang="en-US" sz="2000" b="1" dirty="0" smtClean="0">
                <a:latin typeface="Times New Roman" panose="02020603050405020304" pitchFamily="18" charset="0"/>
                <a:cs typeface="Times New Roman" panose="02020603050405020304" pitchFamily="18" charset="0"/>
              </a:rPr>
              <a:t>.</a:t>
            </a:r>
          </a:p>
          <a:p>
            <a:endParaRPr lang="en-US" sz="2000" b="1"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Given </a:t>
            </a:r>
            <a:r>
              <a:rPr lang="en-US" sz="2000" b="1" dirty="0">
                <a:latin typeface="Times New Roman" panose="02020603050405020304" pitchFamily="18" charset="0"/>
                <a:cs typeface="Times New Roman" panose="02020603050405020304" pitchFamily="18" charset="0"/>
              </a:rPr>
              <a:t>labeled training data (supervised learning), the algorithm outputs an optimal hyperplane which categorizes new examples</a:t>
            </a:r>
            <a:r>
              <a:rPr lang="en-US" sz="2000" b="1"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000" b="1"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In </a:t>
            </a:r>
            <a:r>
              <a:rPr lang="en-US" sz="2000" b="1" dirty="0">
                <a:latin typeface="Times New Roman" panose="02020603050405020304" pitchFamily="18" charset="0"/>
                <a:cs typeface="Times New Roman" panose="02020603050405020304" pitchFamily="18" charset="0"/>
              </a:rPr>
              <a:t>two </a:t>
            </a:r>
            <a:r>
              <a:rPr lang="en-US" sz="2000" b="1" dirty="0" err="1">
                <a:latin typeface="Times New Roman" panose="02020603050405020304" pitchFamily="18" charset="0"/>
                <a:cs typeface="Times New Roman" panose="02020603050405020304" pitchFamily="18" charset="0"/>
              </a:rPr>
              <a:t>dimentional</a:t>
            </a:r>
            <a:r>
              <a:rPr lang="en-US" sz="2000" b="1" dirty="0">
                <a:latin typeface="Times New Roman" panose="02020603050405020304" pitchFamily="18" charset="0"/>
                <a:cs typeface="Times New Roman" panose="02020603050405020304" pitchFamily="18" charset="0"/>
              </a:rPr>
              <a:t> space this </a:t>
            </a:r>
            <a:r>
              <a:rPr lang="en-US" sz="2000" b="1" dirty="0" err="1">
                <a:latin typeface="Times New Roman" panose="02020603050405020304" pitchFamily="18" charset="0"/>
                <a:cs typeface="Times New Roman" panose="02020603050405020304" pitchFamily="18" charset="0"/>
              </a:rPr>
              <a:t>hyperplane</a:t>
            </a:r>
            <a:r>
              <a:rPr lang="en-US" sz="2000" b="1" dirty="0">
                <a:latin typeface="Times New Roman" panose="02020603050405020304" pitchFamily="18" charset="0"/>
                <a:cs typeface="Times New Roman" panose="02020603050405020304" pitchFamily="18" charset="0"/>
              </a:rPr>
              <a:t> is a line dividing a plane in two parts where in each class lay in either side.</a:t>
            </a:r>
          </a:p>
        </p:txBody>
      </p:sp>
      <p:pic>
        <p:nvPicPr>
          <p:cNvPr id="4100" name="Picture 4" descr="https://miro.medium.com/max/600/1*Sg6wjASoZHPphF10tcPZG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5582" y="2045216"/>
            <a:ext cx="3031144" cy="17843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static.wixstatic.com/media/6a6f1b_0846aea5e610482fabe890e8162cff9a~m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4044139"/>
            <a:ext cx="2668249" cy="254572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quantdare.com/wp-content/uploads/2016/09/svm_3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288" y="4332383"/>
            <a:ext cx="3048057" cy="217792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0263" y="4332383"/>
            <a:ext cx="3094721" cy="225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187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62307943"/>
              </p:ext>
            </p:extLst>
          </p:nvPr>
        </p:nvGraphicFramePr>
        <p:xfrm>
          <a:off x="1141413" y="2249488"/>
          <a:ext cx="10331450" cy="2865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697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5292" y="728728"/>
            <a:ext cx="3238500" cy="739592"/>
          </a:xfrm>
        </p:spPr>
        <p:txBody>
          <a:bodyPr>
            <a:noAutofit/>
          </a:bodyPr>
          <a:lstStyle/>
          <a:p>
            <a:r>
              <a:rPr lang="en-US" b="1" dirty="0" smtClean="0"/>
              <a:t>Decision Tree</a:t>
            </a:r>
            <a:endParaRPr lang="en-US" b="1" dirty="0"/>
          </a:p>
        </p:txBody>
      </p:sp>
      <p:pic>
        <p:nvPicPr>
          <p:cNvPr id="5" name="Picture 4"/>
          <p:cNvPicPr>
            <a:picLocks noChangeAspect="1"/>
          </p:cNvPicPr>
          <p:nvPr/>
        </p:nvPicPr>
        <p:blipFill>
          <a:blip r:embed="rId2"/>
          <a:stretch>
            <a:fillRect/>
          </a:stretch>
        </p:blipFill>
        <p:spPr>
          <a:xfrm>
            <a:off x="5704542" y="1900377"/>
            <a:ext cx="5523092" cy="3541051"/>
          </a:xfrm>
          <a:prstGeom prst="rect">
            <a:avLst/>
          </a:prstGeom>
        </p:spPr>
      </p:pic>
      <p:pic>
        <p:nvPicPr>
          <p:cNvPr id="6150" name="Picture 6" descr="https://repository-images.githubusercontent.com/186166778/48227b00-8dbf-11e9-8d62-e0d54cae14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49" y="1900378"/>
            <a:ext cx="4353989" cy="354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 calcmode="lin" valueType="num">
                                      <p:cBhvr additive="base">
                                        <p:cTn id="7" dur="500" fill="hold"/>
                                        <p:tgtEl>
                                          <p:spTgt spid="6150"/>
                                        </p:tgtEl>
                                        <p:attrNameLst>
                                          <p:attrName>ppt_x</p:attrName>
                                        </p:attrNameLst>
                                      </p:cBhvr>
                                      <p:tavLst>
                                        <p:tav tm="0">
                                          <p:val>
                                            <p:strVal val="#ppt_x"/>
                                          </p:val>
                                        </p:tav>
                                        <p:tav tm="100000">
                                          <p:val>
                                            <p:strVal val="#ppt_x"/>
                                          </p:val>
                                        </p:tav>
                                      </p:tavLst>
                                    </p:anim>
                                    <p:anim calcmode="lin" valueType="num">
                                      <p:cBhvr additive="base">
                                        <p:cTn id="8"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00616"/>
          </a:xfrm>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Decision Tree</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3" y="1589920"/>
            <a:ext cx="9905999" cy="4436126"/>
          </a:xfrm>
        </p:spPr>
        <p:txBody>
          <a:bodyPr>
            <a:noAutofit/>
          </a:bodyPr>
          <a:lstStyle/>
          <a:p>
            <a:pPr algn="just"/>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decision tree</a:t>
            </a:r>
            <a:r>
              <a:rPr lang="en-US" sz="2000" dirty="0">
                <a:latin typeface="Times New Roman" panose="02020603050405020304" pitchFamily="18" charset="0"/>
                <a:cs typeface="Times New Roman" panose="02020603050405020304" pitchFamily="18" charset="0"/>
              </a:rPr>
              <a:t> is a decision support tool that uses a tree-like graph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is one way to display an algorithm that only contains conditional control statements</a:t>
            </a:r>
            <a:r>
              <a:rPr lang="en-US" sz="2000" dirty="0" smtClean="0">
                <a:latin typeface="Times New Roman" panose="02020603050405020304" pitchFamily="18" charset="0"/>
                <a:cs typeface="Times New Roman" panose="02020603050405020304" pitchFamily="18" charset="0"/>
              </a:rPr>
              <a:t>.</a:t>
            </a:r>
          </a:p>
          <a:p>
            <a:pPr marL="0" indent="0" algn="just">
              <a:buNone/>
            </a:pPr>
            <a:endParaRPr lang="en-US" sz="2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 decision tree is a flowchart-like structure in which each internal node represents a “test” on an attribute (e.g. whether a coin flip comes up heads or tails), each branch represents the outcome of the test, and each leaf node represents a class label (decision taken after computing all attributes). </a:t>
            </a:r>
            <a:endParaRPr lang="en-US" sz="2000" dirty="0" smtClean="0">
              <a:latin typeface="Times New Roman" panose="02020603050405020304" pitchFamily="18" charset="0"/>
              <a:cs typeface="Times New Roman" panose="02020603050405020304" pitchFamily="18" charset="0"/>
            </a:endParaRPr>
          </a:p>
          <a:p>
            <a:pPr marL="0" indent="0" algn="just">
              <a:buNone/>
            </a:pP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paths from root to leaf represent classification rules</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Decision Tree algorithms are referred to as </a:t>
            </a:r>
            <a:r>
              <a:rPr lang="en-US" sz="2000" b="1" dirty="0">
                <a:latin typeface="Times New Roman" panose="02020603050405020304" pitchFamily="18" charset="0"/>
                <a:cs typeface="Times New Roman" panose="02020603050405020304" pitchFamily="18" charset="0"/>
              </a:rPr>
              <a:t>CART</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(Classification and Regression Trees</a:t>
            </a:r>
            <a:r>
              <a:rPr lang="en-US" sz="2000" b="1"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ID3,C4.5</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86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82562"/>
            <a:ext cx="12110621" cy="5468938"/>
          </a:xfrm>
          <a:prstGeom prst="rect">
            <a:avLst/>
          </a:prstGeom>
        </p:spPr>
      </p:pic>
    </p:spTree>
    <p:extLst>
      <p:ext uri="{BB962C8B-B14F-4D97-AF65-F5344CB8AC3E}">
        <p14:creationId xmlns:p14="http://schemas.microsoft.com/office/powerpoint/2010/main" val="2220740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4" name="Picture 8" descr="https://miro.medium.com/max/977/1*5f8VujKLQKhQZRafA2t9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0"/>
            <a:ext cx="11938000" cy="683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601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0" y="507999"/>
            <a:ext cx="10515600" cy="777875"/>
          </a:xfrm>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Unsupervised  Learning</a:t>
            </a: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27111" y="1414461"/>
            <a:ext cx="9905999" cy="5186363"/>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In unsupervised learning, labels are not available. Therefore, the task of the AI agent is not well-defined, and performance cannot be so clearly measured</a:t>
            </a:r>
            <a:r>
              <a:rPr lang="en-US" dirty="0" smtClean="0">
                <a:latin typeface="Times New Roman" panose="02020603050405020304" pitchFamily="18" charset="0"/>
                <a:cs typeface="Times New Roman" panose="02020603050405020304" pitchFamily="18" charset="0"/>
              </a:rPr>
              <a:t>.</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Unsupervised </a:t>
            </a:r>
            <a:r>
              <a:rPr lang="en-US" dirty="0">
                <a:latin typeface="Times New Roman" panose="02020603050405020304" pitchFamily="18" charset="0"/>
                <a:cs typeface="Times New Roman" panose="02020603050405020304" pitchFamily="18" charset="0"/>
              </a:rPr>
              <a:t>learning problems are less clearly defined than the supervised learning problems and are harder for the AI agent to </a:t>
            </a:r>
            <a:r>
              <a:rPr lang="en-US" dirty="0" smtClean="0">
                <a:latin typeface="Times New Roman" panose="02020603050405020304" pitchFamily="18" charset="0"/>
                <a:cs typeface="Times New Roman" panose="02020603050405020304" pitchFamily="18" charset="0"/>
              </a:rPr>
              <a:t>solve</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unsupervised system is better than the supervised system at finding new patterns in future </a:t>
            </a:r>
            <a:r>
              <a:rPr lang="en-US" dirty="0" smtClean="0">
                <a:latin typeface="Times New Roman" panose="02020603050405020304" pitchFamily="18" charset="0"/>
                <a:cs typeface="Times New Roman" panose="02020603050405020304" pitchFamily="18" charset="0"/>
              </a:rPr>
              <a:t>data</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Clustering</a:t>
            </a:r>
          </a:p>
          <a:p>
            <a:pPr lvl="1"/>
            <a:r>
              <a:rPr lang="en-US" sz="2400" dirty="0">
                <a:latin typeface="Times New Roman" panose="02020603050405020304" pitchFamily="18" charset="0"/>
                <a:cs typeface="Times New Roman" panose="02020603050405020304" pitchFamily="18" charset="0"/>
              </a:rPr>
              <a:t>K-Means Clustering</a:t>
            </a:r>
          </a:p>
          <a:p>
            <a:endParaRPr lang="en-US" dirty="0"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762976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1" y="396238"/>
            <a:ext cx="9905998" cy="838807"/>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Clustering</a:t>
            </a:r>
            <a:endParaRPr lang="en-US" sz="2400" b="1" dirty="0">
              <a:latin typeface="Times New Roman" panose="02020603050405020304" pitchFamily="18" charset="0"/>
              <a:cs typeface="Times New Roman" panose="02020603050405020304" pitchFamily="18" charset="0"/>
            </a:endParaRPr>
          </a:p>
        </p:txBody>
      </p:sp>
      <p:pic>
        <p:nvPicPr>
          <p:cNvPr id="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1320770"/>
            <a:ext cx="10283825" cy="458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2057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3463" y="484187"/>
            <a:ext cx="7040562" cy="950912"/>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K-Means Clustering</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55700" y="1435099"/>
            <a:ext cx="9905999" cy="4008440"/>
          </a:xfrm>
        </p:spPr>
        <p:txBody>
          <a:bodyPr>
            <a:noAutofit/>
          </a:bodyPr>
          <a:lstStyle/>
          <a:p>
            <a:r>
              <a:rPr lang="en-US" sz="2000" dirty="0">
                <a:latin typeface="Times New Roman" panose="02020603050405020304" pitchFamily="18" charset="0"/>
                <a:cs typeface="Times New Roman" panose="02020603050405020304" pitchFamily="18" charset="0"/>
              </a:rPr>
              <a:t>To begin, we first select a number of classes/groups to use and randomly initialize their respective center points. To figure out the number of classes to use, it’s good to take a quick look at the data and try to identify any distinct groupings. </a:t>
            </a: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Each </a:t>
            </a:r>
            <a:r>
              <a:rPr lang="en-US" sz="2000" dirty="0">
                <a:latin typeface="Times New Roman" panose="02020603050405020304" pitchFamily="18" charset="0"/>
                <a:cs typeface="Times New Roman" panose="02020603050405020304" pitchFamily="18" charset="0"/>
              </a:rPr>
              <a:t>data point is classified by computing the distance between that point and each group center, and then classifying the point to be in the group whose center is closest to it</a:t>
            </a:r>
            <a:r>
              <a:rPr lang="en-US" sz="2000" dirty="0" smtClean="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Based on these classified points, we </a:t>
            </a:r>
            <a:r>
              <a:rPr lang="en-US" sz="2000" dirty="0" err="1">
                <a:latin typeface="Times New Roman" panose="02020603050405020304" pitchFamily="18" charset="0"/>
                <a:cs typeface="Times New Roman" panose="02020603050405020304" pitchFamily="18" charset="0"/>
              </a:rPr>
              <a:t>recompute</a:t>
            </a:r>
            <a:r>
              <a:rPr lang="en-US" sz="2000" dirty="0">
                <a:latin typeface="Times New Roman" panose="02020603050405020304" pitchFamily="18" charset="0"/>
                <a:cs typeface="Times New Roman" panose="02020603050405020304" pitchFamily="18" charset="0"/>
              </a:rPr>
              <a:t> the group center by taking the mean of all the vectors in the group.</a:t>
            </a:r>
          </a:p>
          <a:p>
            <a:r>
              <a:rPr lang="en-US" sz="2000" dirty="0">
                <a:latin typeface="Times New Roman" panose="02020603050405020304" pitchFamily="18" charset="0"/>
                <a:cs typeface="Times New Roman" panose="02020603050405020304" pitchFamily="18" charset="0"/>
              </a:rPr>
              <a:t>Repeat these steps for a set number of iterations or until the group centers don’t change much between iterations. </a:t>
            </a:r>
            <a:endParaRPr lang="en-US" sz="2000" dirty="0"/>
          </a:p>
        </p:txBody>
      </p:sp>
    </p:spTree>
    <p:extLst>
      <p:ext uri="{BB962C8B-B14F-4D97-AF65-F5344CB8AC3E}">
        <p14:creationId xmlns:p14="http://schemas.microsoft.com/office/powerpoint/2010/main" val="20205360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ro.medium.com/max/1260/1*KrcZK0xYgTa4qFrVr0fO2w.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0075" y="152400"/>
            <a:ext cx="7527925" cy="635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428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0273" y="86506"/>
            <a:ext cx="4826000" cy="918745"/>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K-Means Clustering</a:t>
            </a:r>
            <a:endParaRPr lang="en-US" sz="2400" b="1" dirty="0">
              <a:latin typeface="Times New Roman" panose="02020603050405020304" pitchFamily="18" charset="0"/>
              <a:cs typeface="Times New Roman" panose="02020603050405020304" pitchFamily="18" charset="0"/>
            </a:endParaRPr>
          </a:p>
        </p:txBody>
      </p:sp>
      <p:pic>
        <p:nvPicPr>
          <p:cNvPr id="8194" name="Picture 2" descr="https://www.iotforall.com/wp-content/uploads/2018/01/Screen-Shot-2018-01-17-at-8.10.14-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9" y="3866820"/>
            <a:ext cx="7429498" cy="24768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4539" y="1005251"/>
            <a:ext cx="3181188" cy="258025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prachimjoshi.files.wordpress.com/2015/07/k-means_resul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272" y="1005251"/>
            <a:ext cx="3570765" cy="2557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09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0-#ppt_w/2"/>
                                          </p:val>
                                        </p:tav>
                                        <p:tav tm="100000">
                                          <p:val>
                                            <p:strVal val="#ppt_x"/>
                                          </p:val>
                                        </p:tav>
                                      </p:tavLst>
                                    </p:anim>
                                    <p:anim calcmode="lin" valueType="num">
                                      <p:cBhvr additive="base">
                                        <p:cTn id="8"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198"/>
                                        </p:tgtEl>
                                        <p:attrNameLst>
                                          <p:attrName>style.visibility</p:attrName>
                                        </p:attrNameLst>
                                      </p:cBhvr>
                                      <p:to>
                                        <p:strVal val="visible"/>
                                      </p:to>
                                    </p:set>
                                    <p:anim calcmode="lin" valueType="num">
                                      <p:cBhvr additive="base">
                                        <p:cTn id="13" dur="500" fill="hold"/>
                                        <p:tgtEl>
                                          <p:spTgt spid="8198"/>
                                        </p:tgtEl>
                                        <p:attrNameLst>
                                          <p:attrName>ppt_x</p:attrName>
                                        </p:attrNameLst>
                                      </p:cBhvr>
                                      <p:tavLst>
                                        <p:tav tm="0">
                                          <p:val>
                                            <p:strVal val="1+#ppt_w/2"/>
                                          </p:val>
                                        </p:tav>
                                        <p:tav tm="100000">
                                          <p:val>
                                            <p:strVal val="#ppt_x"/>
                                          </p:val>
                                        </p:tav>
                                      </p:tavLst>
                                    </p:anim>
                                    <p:anim calcmode="lin" valueType="num">
                                      <p:cBhvr additive="base">
                                        <p:cTn id="14" dur="500" fill="hold"/>
                                        <p:tgtEl>
                                          <p:spTgt spid="819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anim calcmode="lin" valueType="num">
                                      <p:cBhvr additive="base">
                                        <p:cTn id="19" dur="500" fill="hold"/>
                                        <p:tgtEl>
                                          <p:spTgt spid="8194"/>
                                        </p:tgtEl>
                                        <p:attrNameLst>
                                          <p:attrName>ppt_x</p:attrName>
                                        </p:attrNameLst>
                                      </p:cBhvr>
                                      <p:tavLst>
                                        <p:tav tm="0">
                                          <p:val>
                                            <p:strVal val="#ppt_x"/>
                                          </p:val>
                                        </p:tav>
                                        <p:tav tm="100000">
                                          <p:val>
                                            <p:strVal val="#ppt_x"/>
                                          </p:val>
                                        </p:tav>
                                      </p:tavLst>
                                    </p:anim>
                                    <p:anim calcmode="lin" valueType="num">
                                      <p:cBhvr additive="base">
                                        <p:cTn id="20"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10270"/>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Dimension Reduction Techniques</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3" y="1935162"/>
            <a:ext cx="9905999" cy="3541714"/>
          </a:xfrm>
        </p:spPr>
        <p:txBody>
          <a:bodyPr>
            <a:normAutofit lnSpcReduction="10000"/>
          </a:bodyPr>
          <a:lstStyle/>
          <a:p>
            <a:r>
              <a:rPr lang="en-US" dirty="0">
                <a:latin typeface="Times New Roman" panose="02020603050405020304" pitchFamily="18" charset="0"/>
                <a:cs typeface="Times New Roman" panose="02020603050405020304" pitchFamily="18" charset="0"/>
              </a:rPr>
              <a:t>As data generation and collection keeps increasing, visualizing it and drawing inferences becomes more and more challenging</a:t>
            </a:r>
            <a:r>
              <a:rPr lang="en-US" dirty="0" smtClean="0">
                <a:latin typeface="Times New Roman" panose="02020603050405020304" pitchFamily="18" charset="0"/>
                <a:cs typeface="Times New Roman" panose="02020603050405020304" pitchFamily="18" charset="0"/>
              </a:rPr>
              <a:t>.</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process of reducing the number of random variables under </a:t>
            </a:r>
            <a:r>
              <a:rPr lang="en-US" dirty="0" smtClean="0">
                <a:latin typeface="Times New Roman" panose="02020603050405020304" pitchFamily="18" charset="0"/>
                <a:cs typeface="Times New Roman" panose="02020603050405020304" pitchFamily="18" charset="0"/>
              </a:rPr>
              <a:t>consideration</a:t>
            </a:r>
            <a:r>
              <a:rPr lang="en-US" baseline="30000"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by </a:t>
            </a:r>
            <a:r>
              <a:rPr lang="en-US" dirty="0">
                <a:latin typeface="Times New Roman" panose="02020603050405020304" pitchFamily="18" charset="0"/>
                <a:cs typeface="Times New Roman" panose="02020603050405020304" pitchFamily="18" charset="0"/>
              </a:rPr>
              <a:t>obtaining a set of principal variables. </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Approaches </a:t>
            </a:r>
            <a:r>
              <a:rPr lang="en-US" dirty="0">
                <a:latin typeface="Times New Roman" panose="02020603050405020304" pitchFamily="18" charset="0"/>
                <a:cs typeface="Times New Roman" panose="02020603050405020304" pitchFamily="18" charset="0"/>
              </a:rPr>
              <a:t>can be divided into feature selection and feature extraction</a:t>
            </a:r>
            <a:r>
              <a:rPr lang="en-US" dirty="0" smtClean="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5146375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04168"/>
            <a:ext cx="9905998" cy="695932"/>
          </a:xfrm>
        </p:spPr>
        <p:txBody>
          <a:bodyPr>
            <a:normAutofit/>
          </a:bodyPr>
          <a:lstStyle/>
          <a:p>
            <a:pPr algn="ctr"/>
            <a:r>
              <a:rPr lang="en-IN" sz="2400" b="1" dirty="0" smtClean="0">
                <a:latin typeface="Times New Roman" panose="02020603050405020304" pitchFamily="18" charset="0"/>
                <a:cs typeface="Times New Roman" panose="02020603050405020304" pitchFamily="18" charset="0"/>
              </a:rPr>
              <a:t>TYPES of Learning</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1411" y="1163636"/>
            <a:ext cx="10502902" cy="5137151"/>
          </a:xfrm>
        </p:spPr>
        <p:txBody>
          <a:bodyPr>
            <a:normAutofit/>
          </a:bodyPr>
          <a:lstStyle/>
          <a:p>
            <a:r>
              <a:rPr lang="en-IN" dirty="0" smtClean="0">
                <a:latin typeface="Times New Roman" panose="02020603050405020304" pitchFamily="18" charset="0"/>
                <a:cs typeface="Times New Roman" panose="02020603050405020304" pitchFamily="18" charset="0"/>
              </a:rPr>
              <a:t>Associative Learning ( Classical Conditioning/Induced – Ivan Pavlov and dogs)</a:t>
            </a:r>
          </a:p>
          <a:p>
            <a:r>
              <a:rPr lang="en-IN" dirty="0" smtClean="0">
                <a:latin typeface="Times New Roman" panose="02020603050405020304" pitchFamily="18" charset="0"/>
                <a:cs typeface="Times New Roman" panose="02020603050405020304" pitchFamily="18" charset="0"/>
              </a:rPr>
              <a:t>Non Associative  Learning ( Habituation )</a:t>
            </a:r>
          </a:p>
          <a:p>
            <a:r>
              <a:rPr lang="en-IN" dirty="0" smtClean="0">
                <a:latin typeface="Times New Roman" panose="02020603050405020304" pitchFamily="18" charset="0"/>
                <a:cs typeface="Times New Roman" panose="02020603050405020304" pitchFamily="18" charset="0"/>
              </a:rPr>
              <a:t>Active Learning </a:t>
            </a:r>
          </a:p>
          <a:p>
            <a:r>
              <a:rPr lang="en-IN" dirty="0" smtClean="0">
                <a:latin typeface="Times New Roman" panose="02020603050405020304" pitchFamily="18" charset="0"/>
                <a:cs typeface="Times New Roman" panose="02020603050405020304" pitchFamily="18" charset="0"/>
              </a:rPr>
              <a:t>Episodic Learning </a:t>
            </a:r>
          </a:p>
          <a:p>
            <a:r>
              <a:rPr lang="en-IN" dirty="0" smtClean="0">
                <a:latin typeface="Times New Roman" panose="02020603050405020304" pitchFamily="18" charset="0"/>
                <a:cs typeface="Times New Roman" panose="02020603050405020304" pitchFamily="18" charset="0"/>
              </a:rPr>
              <a:t>Rote Learning</a:t>
            </a:r>
          </a:p>
          <a:p>
            <a:r>
              <a:rPr lang="en-IN" dirty="0" smtClean="0">
                <a:latin typeface="Times New Roman" panose="02020603050405020304" pitchFamily="18" charset="0"/>
                <a:cs typeface="Times New Roman" panose="02020603050405020304" pitchFamily="18" charset="0"/>
              </a:rPr>
              <a:t>Meaningful  Learning</a:t>
            </a:r>
          </a:p>
          <a:p>
            <a:r>
              <a:rPr lang="en-IN" dirty="0" smtClean="0">
                <a:latin typeface="Times New Roman" panose="02020603050405020304" pitchFamily="18" charset="0"/>
                <a:cs typeface="Times New Roman" panose="02020603050405020304" pitchFamily="18" charset="0"/>
              </a:rPr>
              <a:t>Evidence  Based  Learning ( Spaced Repetition of Flashcards )</a:t>
            </a:r>
          </a:p>
          <a:p>
            <a:r>
              <a:rPr lang="en-IN" dirty="0" smtClean="0">
                <a:latin typeface="Times New Roman" panose="02020603050405020304" pitchFamily="18" charset="0"/>
                <a:cs typeface="Times New Roman" panose="02020603050405020304" pitchFamily="18" charset="0"/>
              </a:rPr>
              <a:t>Play </a:t>
            </a:r>
          </a:p>
          <a:p>
            <a:r>
              <a:rPr lang="en-IN" dirty="0" smtClean="0">
                <a:latin typeface="Times New Roman" panose="02020603050405020304" pitchFamily="18" charset="0"/>
                <a:cs typeface="Times New Roman" panose="02020603050405020304" pitchFamily="18" charset="0"/>
              </a:rPr>
              <a:t>Enculturation </a:t>
            </a:r>
          </a:p>
          <a:p>
            <a:endParaRPr lang="en-IN" dirty="0" smtClean="0">
              <a:latin typeface="Times New Roman" panose="02020603050405020304" pitchFamily="18" charset="0"/>
              <a:cs typeface="Times New Roman" panose="02020603050405020304" pitchFamily="18" charset="0"/>
            </a:endParaRPr>
          </a:p>
          <a:p>
            <a:endParaRPr lang="en-IN" dirty="0" smtClean="0">
              <a:latin typeface="Times New Roman" panose="02020603050405020304" pitchFamily="18" charset="0"/>
              <a:cs typeface="Times New Roman" panose="02020603050405020304" pitchFamily="18" charset="0"/>
            </a:endParaRPr>
          </a:p>
          <a:p>
            <a:endParaRPr lang="en-IN" dirty="0" smtClean="0">
              <a:latin typeface="Times New Roman" panose="02020603050405020304" pitchFamily="18" charset="0"/>
              <a:cs typeface="Times New Roman" panose="02020603050405020304" pitchFamily="18" charset="0"/>
            </a:endParaRPr>
          </a:p>
          <a:p>
            <a:endParaRPr lang="en-IN" dirty="0" smtClean="0"/>
          </a:p>
          <a:p>
            <a:endParaRPr lang="en-IN" dirty="0"/>
          </a:p>
        </p:txBody>
      </p:sp>
    </p:spTree>
    <p:extLst>
      <p:ext uri="{BB962C8B-B14F-4D97-AF65-F5344CB8AC3E}">
        <p14:creationId xmlns:p14="http://schemas.microsoft.com/office/powerpoint/2010/main" val="2693604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 calcmode="lin" valueType="num">
                                      <p:cBhvr>
                                        <p:cTn id="63"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4"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6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1388" y="204181"/>
            <a:ext cx="9905998" cy="695932"/>
          </a:xfrm>
        </p:spPr>
        <p:txBody>
          <a:bodyPr>
            <a:normAutofit/>
          </a:bodyPr>
          <a:lstStyle/>
          <a:p>
            <a:pPr algn="ctr"/>
            <a:r>
              <a:rPr lang="en-US" sz="2400" dirty="0" smtClean="0">
                <a:latin typeface="Times New Roman" panose="02020603050405020304" pitchFamily="18" charset="0"/>
                <a:cs typeface="Times New Roman" panose="02020603050405020304" pitchFamily="18" charset="0"/>
              </a:rPr>
              <a:t>Why Dimension Reduction is Required</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27126" y="1042988"/>
            <a:ext cx="9905999" cy="5094289"/>
          </a:xfrm>
        </p:spPr>
        <p:txBody>
          <a:bodyPr>
            <a:normAutofit fontScale="62500" lnSpcReduction="20000"/>
          </a:bodyPr>
          <a:lstStyle/>
          <a:p>
            <a:r>
              <a:rPr lang="en-US" sz="2900" dirty="0">
                <a:latin typeface="Times New Roman" panose="02020603050405020304" pitchFamily="18" charset="0"/>
                <a:cs typeface="Times New Roman" panose="02020603050405020304" pitchFamily="18" charset="0"/>
              </a:rPr>
              <a:t>Space required to store the data is reduced as the number of dimensions comes down</a:t>
            </a:r>
          </a:p>
          <a:p>
            <a:r>
              <a:rPr lang="en-US" sz="2900" dirty="0">
                <a:latin typeface="Times New Roman" panose="02020603050405020304" pitchFamily="18" charset="0"/>
                <a:cs typeface="Times New Roman" panose="02020603050405020304" pitchFamily="18" charset="0"/>
              </a:rPr>
              <a:t>Less dimensions lead to less computation/training </a:t>
            </a:r>
            <a:r>
              <a:rPr lang="en-US" sz="2900" dirty="0" smtClean="0">
                <a:latin typeface="Times New Roman" panose="02020603050405020304" pitchFamily="18" charset="0"/>
                <a:cs typeface="Times New Roman" panose="02020603050405020304" pitchFamily="18" charset="0"/>
              </a:rPr>
              <a:t>time</a:t>
            </a:r>
          </a:p>
          <a:p>
            <a:pPr marL="0" indent="0">
              <a:buNone/>
            </a:pPr>
            <a:endParaRPr lang="en-US" sz="2900" dirty="0">
              <a:latin typeface="Times New Roman" panose="02020603050405020304" pitchFamily="18" charset="0"/>
              <a:cs typeface="Times New Roman" panose="02020603050405020304" pitchFamily="18" charset="0"/>
            </a:endParaRPr>
          </a:p>
          <a:p>
            <a:r>
              <a:rPr lang="en-US" sz="2900" dirty="0">
                <a:latin typeface="Times New Roman" panose="02020603050405020304" pitchFamily="18" charset="0"/>
                <a:cs typeface="Times New Roman" panose="02020603050405020304" pitchFamily="18" charset="0"/>
              </a:rPr>
              <a:t>Some algorithms do not perform well when we have a large dimensions. So reducing these dimensions needs to happen for the algorithm to be </a:t>
            </a:r>
            <a:r>
              <a:rPr lang="en-US" sz="2900" dirty="0" smtClean="0">
                <a:latin typeface="Times New Roman" panose="02020603050405020304" pitchFamily="18" charset="0"/>
                <a:cs typeface="Times New Roman" panose="02020603050405020304" pitchFamily="18" charset="0"/>
              </a:rPr>
              <a:t>useful</a:t>
            </a:r>
          </a:p>
          <a:p>
            <a:pPr marL="0" indent="0">
              <a:buNone/>
            </a:pPr>
            <a:endParaRPr lang="en-US" sz="2900" dirty="0">
              <a:latin typeface="Times New Roman" panose="02020603050405020304" pitchFamily="18" charset="0"/>
              <a:cs typeface="Times New Roman" panose="02020603050405020304" pitchFamily="18" charset="0"/>
            </a:endParaRPr>
          </a:p>
          <a:p>
            <a:r>
              <a:rPr lang="en-US" sz="2900" dirty="0">
                <a:latin typeface="Times New Roman" panose="02020603050405020304" pitchFamily="18" charset="0"/>
                <a:cs typeface="Times New Roman" panose="02020603050405020304" pitchFamily="18" charset="0"/>
              </a:rPr>
              <a:t>It takes care of </a:t>
            </a:r>
            <a:r>
              <a:rPr lang="en-US" sz="2900" dirty="0" err="1">
                <a:latin typeface="Times New Roman" panose="02020603050405020304" pitchFamily="18" charset="0"/>
                <a:cs typeface="Times New Roman" panose="02020603050405020304" pitchFamily="18" charset="0"/>
              </a:rPr>
              <a:t>multicollinearity</a:t>
            </a:r>
            <a:r>
              <a:rPr lang="en-US" sz="2900" dirty="0">
                <a:latin typeface="Times New Roman" panose="02020603050405020304" pitchFamily="18" charset="0"/>
                <a:cs typeface="Times New Roman" panose="02020603050405020304" pitchFamily="18" charset="0"/>
              </a:rPr>
              <a:t> by removing redundant features. For example, you have two variables – ‘time spent on treadmill in minutes’ and ‘calories burnt’. These variables are highly correlated as the more time you spend running on a treadmill, the more calories you will burn. Hence, there is no point in storing both as just one of them does what you </a:t>
            </a:r>
            <a:r>
              <a:rPr lang="en-US" sz="2900" dirty="0" smtClean="0">
                <a:latin typeface="Times New Roman" panose="02020603050405020304" pitchFamily="18" charset="0"/>
                <a:cs typeface="Times New Roman" panose="02020603050405020304" pitchFamily="18" charset="0"/>
              </a:rPr>
              <a:t>require</a:t>
            </a:r>
          </a:p>
          <a:p>
            <a:pPr marL="0" indent="0">
              <a:buNone/>
            </a:pPr>
            <a:endParaRPr lang="en-US" sz="2900" dirty="0">
              <a:latin typeface="Times New Roman" panose="02020603050405020304" pitchFamily="18" charset="0"/>
              <a:cs typeface="Times New Roman" panose="02020603050405020304" pitchFamily="18" charset="0"/>
            </a:endParaRPr>
          </a:p>
          <a:p>
            <a:r>
              <a:rPr lang="en-US" sz="2900" dirty="0">
                <a:latin typeface="Times New Roman" panose="02020603050405020304" pitchFamily="18" charset="0"/>
                <a:cs typeface="Times New Roman" panose="02020603050405020304" pitchFamily="18" charset="0"/>
              </a:rPr>
              <a:t>It helps in visualizing data. </a:t>
            </a:r>
            <a:endParaRPr lang="en-US" sz="2900" dirty="0" smtClean="0">
              <a:latin typeface="Times New Roman" panose="02020603050405020304" pitchFamily="18" charset="0"/>
              <a:cs typeface="Times New Roman" panose="02020603050405020304" pitchFamily="18" charset="0"/>
            </a:endParaRPr>
          </a:p>
          <a:p>
            <a:pPr lvl="1"/>
            <a:r>
              <a:rPr lang="en-US" sz="2900" dirty="0" smtClean="0">
                <a:latin typeface="Times New Roman" panose="02020603050405020304" pitchFamily="18" charset="0"/>
                <a:cs typeface="Times New Roman" panose="02020603050405020304" pitchFamily="18" charset="0"/>
              </a:rPr>
              <a:t>It </a:t>
            </a:r>
            <a:r>
              <a:rPr lang="en-US" sz="2900" dirty="0">
                <a:latin typeface="Times New Roman" panose="02020603050405020304" pitchFamily="18" charset="0"/>
                <a:cs typeface="Times New Roman" panose="02020603050405020304" pitchFamily="18" charset="0"/>
              </a:rPr>
              <a:t>is very difficult to visualize data in higher dimensions so reducing our space to 2D or 3D may allow us to plot and observe patterns more clearly</a:t>
            </a:r>
          </a:p>
          <a:p>
            <a:endParaRPr lang="en-US" dirty="0"/>
          </a:p>
        </p:txBody>
      </p:sp>
    </p:spTree>
    <p:extLst>
      <p:ext uri="{BB962C8B-B14F-4D97-AF65-F5344CB8AC3E}">
        <p14:creationId xmlns:p14="http://schemas.microsoft.com/office/powerpoint/2010/main" val="40253418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124557"/>
          </a:xfrm>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Few Dimension Reduction Techniques</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7175" y="2192337"/>
            <a:ext cx="7502526" cy="3951288"/>
          </a:xfrm>
        </p:spPr>
        <p:txBody>
          <a:bodyPr>
            <a:normAutofit fontScale="70000" lnSpcReduction="20000"/>
          </a:bodyPr>
          <a:lstStyle/>
          <a:p>
            <a:r>
              <a:rPr lang="en-US" sz="2900" dirty="0" smtClean="0">
                <a:latin typeface="Times New Roman" panose="02020603050405020304" pitchFamily="18" charset="0"/>
                <a:cs typeface="Times New Roman" panose="02020603050405020304" pitchFamily="18" charset="0"/>
              </a:rPr>
              <a:t>Missing </a:t>
            </a:r>
            <a:r>
              <a:rPr lang="en-US" sz="2900" dirty="0">
                <a:latin typeface="Times New Roman" panose="02020603050405020304" pitchFamily="18" charset="0"/>
                <a:cs typeface="Times New Roman" panose="02020603050405020304" pitchFamily="18" charset="0"/>
              </a:rPr>
              <a:t>Value </a:t>
            </a:r>
            <a:r>
              <a:rPr lang="en-US" sz="2900" dirty="0" smtClean="0">
                <a:latin typeface="Times New Roman" panose="02020603050405020304" pitchFamily="18" charset="0"/>
                <a:cs typeface="Times New Roman" panose="02020603050405020304" pitchFamily="18" charset="0"/>
              </a:rPr>
              <a:t>Ratio</a:t>
            </a:r>
          </a:p>
          <a:p>
            <a:r>
              <a:rPr lang="en-US" sz="2900" dirty="0" smtClean="0">
                <a:latin typeface="Times New Roman" panose="02020603050405020304" pitchFamily="18" charset="0"/>
                <a:cs typeface="Times New Roman" panose="02020603050405020304" pitchFamily="18" charset="0"/>
              </a:rPr>
              <a:t>Low </a:t>
            </a:r>
            <a:r>
              <a:rPr lang="en-US" sz="2900" dirty="0">
                <a:latin typeface="Times New Roman" panose="02020603050405020304" pitchFamily="18" charset="0"/>
                <a:cs typeface="Times New Roman" panose="02020603050405020304" pitchFamily="18" charset="0"/>
              </a:rPr>
              <a:t>Variance </a:t>
            </a:r>
            <a:r>
              <a:rPr lang="en-US" sz="2900" dirty="0" smtClean="0">
                <a:latin typeface="Times New Roman" panose="02020603050405020304" pitchFamily="18" charset="0"/>
                <a:cs typeface="Times New Roman" panose="02020603050405020304" pitchFamily="18" charset="0"/>
              </a:rPr>
              <a:t>Filter</a:t>
            </a:r>
          </a:p>
          <a:p>
            <a:r>
              <a:rPr lang="en-US" sz="2900" dirty="0" smtClean="0">
                <a:latin typeface="Times New Roman" panose="02020603050405020304" pitchFamily="18" charset="0"/>
                <a:cs typeface="Times New Roman" panose="02020603050405020304" pitchFamily="18" charset="0"/>
              </a:rPr>
              <a:t>High </a:t>
            </a:r>
            <a:r>
              <a:rPr lang="en-US" sz="2900" dirty="0">
                <a:latin typeface="Times New Roman" panose="02020603050405020304" pitchFamily="18" charset="0"/>
                <a:cs typeface="Times New Roman" panose="02020603050405020304" pitchFamily="18" charset="0"/>
              </a:rPr>
              <a:t>Correlation </a:t>
            </a:r>
            <a:r>
              <a:rPr lang="en-US" sz="2900" dirty="0" smtClean="0">
                <a:latin typeface="Times New Roman" panose="02020603050405020304" pitchFamily="18" charset="0"/>
                <a:cs typeface="Times New Roman" panose="02020603050405020304" pitchFamily="18" charset="0"/>
              </a:rPr>
              <a:t>Filter</a:t>
            </a:r>
          </a:p>
          <a:p>
            <a:r>
              <a:rPr lang="en-US" sz="2900" dirty="0" smtClean="0">
                <a:latin typeface="Times New Roman" panose="02020603050405020304" pitchFamily="18" charset="0"/>
                <a:cs typeface="Times New Roman" panose="02020603050405020304" pitchFamily="18" charset="0"/>
              </a:rPr>
              <a:t>Random Forest</a:t>
            </a:r>
          </a:p>
          <a:p>
            <a:r>
              <a:rPr lang="en-US" sz="2900" dirty="0" smtClean="0">
                <a:latin typeface="Times New Roman" panose="02020603050405020304" pitchFamily="18" charset="0"/>
                <a:cs typeface="Times New Roman" panose="02020603050405020304" pitchFamily="18" charset="0"/>
              </a:rPr>
              <a:t>Backward </a:t>
            </a:r>
            <a:r>
              <a:rPr lang="en-US" sz="2900" dirty="0">
                <a:latin typeface="Times New Roman" panose="02020603050405020304" pitchFamily="18" charset="0"/>
                <a:cs typeface="Times New Roman" panose="02020603050405020304" pitchFamily="18" charset="0"/>
              </a:rPr>
              <a:t>Feature </a:t>
            </a:r>
            <a:r>
              <a:rPr lang="en-US" sz="2900" dirty="0" smtClean="0">
                <a:latin typeface="Times New Roman" panose="02020603050405020304" pitchFamily="18" charset="0"/>
                <a:cs typeface="Times New Roman" panose="02020603050405020304" pitchFamily="18" charset="0"/>
              </a:rPr>
              <a:t>Elimination</a:t>
            </a:r>
          </a:p>
          <a:p>
            <a:r>
              <a:rPr lang="en-US" sz="2900" dirty="0" smtClean="0">
                <a:latin typeface="Times New Roman" panose="02020603050405020304" pitchFamily="18" charset="0"/>
                <a:cs typeface="Times New Roman" panose="02020603050405020304" pitchFamily="18" charset="0"/>
              </a:rPr>
              <a:t>Forward </a:t>
            </a:r>
            <a:r>
              <a:rPr lang="en-US" sz="2900" dirty="0">
                <a:latin typeface="Times New Roman" panose="02020603050405020304" pitchFamily="18" charset="0"/>
                <a:cs typeface="Times New Roman" panose="02020603050405020304" pitchFamily="18" charset="0"/>
              </a:rPr>
              <a:t>Feature </a:t>
            </a:r>
            <a:r>
              <a:rPr lang="en-US" sz="2900" dirty="0" smtClean="0">
                <a:latin typeface="Times New Roman" panose="02020603050405020304" pitchFamily="18" charset="0"/>
                <a:cs typeface="Times New Roman" panose="02020603050405020304" pitchFamily="18" charset="0"/>
              </a:rPr>
              <a:t>Selection</a:t>
            </a:r>
          </a:p>
          <a:p>
            <a:r>
              <a:rPr lang="en-US" sz="2900" dirty="0" smtClean="0">
                <a:latin typeface="Times New Roman" panose="02020603050405020304" pitchFamily="18" charset="0"/>
                <a:cs typeface="Times New Roman" panose="02020603050405020304" pitchFamily="18" charset="0"/>
              </a:rPr>
              <a:t>Factor Analysis</a:t>
            </a:r>
          </a:p>
          <a:p>
            <a:r>
              <a:rPr lang="en-US" sz="2900" dirty="0" smtClean="0">
                <a:latin typeface="Times New Roman" panose="02020603050405020304" pitchFamily="18" charset="0"/>
                <a:cs typeface="Times New Roman" panose="02020603050405020304" pitchFamily="18" charset="0"/>
              </a:rPr>
              <a:t>Principal </a:t>
            </a:r>
            <a:r>
              <a:rPr lang="en-US" sz="2900" dirty="0">
                <a:latin typeface="Times New Roman" panose="02020603050405020304" pitchFamily="18" charset="0"/>
                <a:cs typeface="Times New Roman" panose="02020603050405020304" pitchFamily="18" charset="0"/>
              </a:rPr>
              <a:t>Component Analysis</a:t>
            </a:r>
            <a:r>
              <a:rPr lang="en-US" dirty="0"/>
              <a:t/>
            </a:r>
            <a:br>
              <a:rPr lang="en-US" dirty="0"/>
            </a:br>
            <a:endParaRPr lang="en-US" dirty="0"/>
          </a:p>
        </p:txBody>
      </p:sp>
    </p:spTree>
    <p:extLst>
      <p:ext uri="{BB962C8B-B14F-4D97-AF65-F5344CB8AC3E}">
        <p14:creationId xmlns:p14="http://schemas.microsoft.com/office/powerpoint/2010/main" val="31848200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362" name="Picture 2" descr="https://cdn.app.compendium.com/uploads/user/e7c690e8-6ff9-102a-ac6d-e4aebca50425/03391c68-5c5e-493c-95a5-a92b492b9025/Image/5effec57771fb85b9fbaaafc87fbb27d/pictur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11" y="175500"/>
            <a:ext cx="11871478" cy="6682500"/>
          </a:xfrm>
          <a:prstGeom prst="rect">
            <a:avLst/>
          </a:prstGeom>
          <a:solidFill>
            <a:schemeClr val="tx1"/>
          </a:solidFill>
          <a:extLst/>
        </p:spPr>
      </p:pic>
    </p:spTree>
    <p:extLst>
      <p:ext uri="{BB962C8B-B14F-4D97-AF65-F5344CB8AC3E}">
        <p14:creationId xmlns:p14="http://schemas.microsoft.com/office/powerpoint/2010/main" val="22180050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 calcmode="lin" valueType="num">
                                      <p:cBhvr>
                                        <p:cTn id="7" dur="500" fill="hold"/>
                                        <p:tgtEl>
                                          <p:spTgt spid="15362"/>
                                        </p:tgtEl>
                                        <p:attrNameLst>
                                          <p:attrName>ppt_w</p:attrName>
                                        </p:attrNameLst>
                                      </p:cBhvr>
                                      <p:tavLst>
                                        <p:tav tm="0">
                                          <p:val>
                                            <p:fltVal val="0"/>
                                          </p:val>
                                        </p:tav>
                                        <p:tav tm="100000">
                                          <p:val>
                                            <p:strVal val="#ppt_w"/>
                                          </p:val>
                                        </p:tav>
                                      </p:tavLst>
                                    </p:anim>
                                    <p:anim calcmode="lin" valueType="num">
                                      <p:cBhvr>
                                        <p:cTn id="8" dur="500" fill="hold"/>
                                        <p:tgtEl>
                                          <p:spTgt spid="15362"/>
                                        </p:tgtEl>
                                        <p:attrNameLst>
                                          <p:attrName>ppt_h</p:attrName>
                                        </p:attrNameLst>
                                      </p:cBhvr>
                                      <p:tavLst>
                                        <p:tav tm="0">
                                          <p:val>
                                            <p:fltVal val="0"/>
                                          </p:val>
                                        </p:tav>
                                        <p:tav tm="100000">
                                          <p:val>
                                            <p:strVal val="#ppt_h"/>
                                          </p:val>
                                        </p:tav>
                                      </p:tavLst>
                                    </p:anim>
                                    <p:animEffect transition="in" filter="fade">
                                      <p:cBhvr>
                                        <p:cTn id="9"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56403" y="228774"/>
            <a:ext cx="9905998" cy="760577"/>
          </a:xfrm>
        </p:spPr>
        <p:txBody>
          <a:bodyPr>
            <a:normAutofit/>
          </a:bodyPr>
          <a:lstStyle/>
          <a:p>
            <a:pPr algn="ctr"/>
            <a:r>
              <a:rPr lang="en-US" sz="2800" b="1" dirty="0" smtClean="0">
                <a:solidFill>
                  <a:schemeClr val="bg2">
                    <a:lumMod val="75000"/>
                  </a:schemeClr>
                </a:solidFill>
                <a:latin typeface="Times New Roman" panose="02020603050405020304" pitchFamily="18" charset="0"/>
                <a:cs typeface="Times New Roman" panose="02020603050405020304" pitchFamily="18" charset="0"/>
              </a:rPr>
              <a:t>USE CASE 1 </a:t>
            </a:r>
            <a:endParaRPr lang="en-US" sz="2800" b="1"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269822" y="989351"/>
            <a:ext cx="11422505" cy="5516379"/>
          </a:xfrm>
          <a:prstGeom prst="rect">
            <a:avLst/>
          </a:prstGeom>
        </p:spPr>
      </p:pic>
    </p:spTree>
    <p:extLst>
      <p:ext uri="{BB962C8B-B14F-4D97-AF65-F5344CB8AC3E}">
        <p14:creationId xmlns:p14="http://schemas.microsoft.com/office/powerpoint/2010/main" val="19823933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217960" y="258754"/>
            <a:ext cx="9905998" cy="595685"/>
          </a:xfrm>
        </p:spPr>
        <p:txBody>
          <a:bodyPr>
            <a:normAutofit/>
          </a:bodyPr>
          <a:lstStyle/>
          <a:p>
            <a:pPr algn="ctr"/>
            <a:r>
              <a:rPr lang="en-US" sz="2800" b="1" dirty="0" smtClean="0">
                <a:solidFill>
                  <a:schemeClr val="bg2">
                    <a:lumMod val="75000"/>
                  </a:schemeClr>
                </a:solidFill>
                <a:latin typeface="Times New Roman" panose="02020603050405020304" pitchFamily="18" charset="0"/>
                <a:cs typeface="Times New Roman" panose="02020603050405020304" pitchFamily="18" charset="0"/>
              </a:rPr>
              <a:t>USE CASE 2 </a:t>
            </a:r>
            <a:endParaRPr lang="en-US" sz="2800" b="1"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4380" y="854439"/>
            <a:ext cx="10453158" cy="5681271"/>
          </a:xfrm>
        </p:spPr>
      </p:pic>
    </p:spTree>
    <p:extLst>
      <p:ext uri="{BB962C8B-B14F-4D97-AF65-F5344CB8AC3E}">
        <p14:creationId xmlns:p14="http://schemas.microsoft.com/office/powerpoint/2010/main" val="7057839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33929" y="1184223"/>
            <a:ext cx="9069048" cy="5006715"/>
          </a:xfrm>
          <a:prstGeom prst="rect">
            <a:avLst/>
          </a:prstGeom>
        </p:spPr>
      </p:pic>
      <p:sp>
        <p:nvSpPr>
          <p:cNvPr id="5" name="Title 1"/>
          <p:cNvSpPr>
            <a:spLocks noGrp="1"/>
          </p:cNvSpPr>
          <p:nvPr>
            <p:ph type="title"/>
          </p:nvPr>
        </p:nvSpPr>
        <p:spPr>
          <a:xfrm>
            <a:off x="1215454" y="408656"/>
            <a:ext cx="9905998" cy="640656"/>
          </a:xfrm>
        </p:spPr>
        <p:txBody>
          <a:bodyPr>
            <a:normAutofit/>
          </a:bodyPr>
          <a:lstStyle/>
          <a:p>
            <a:pPr algn="ctr"/>
            <a:r>
              <a:rPr lang="en-US" sz="2800" b="1" dirty="0" smtClean="0">
                <a:solidFill>
                  <a:schemeClr val="bg2">
                    <a:lumMod val="75000"/>
                  </a:schemeClr>
                </a:solidFill>
                <a:latin typeface="Times New Roman" panose="02020603050405020304" pitchFamily="18" charset="0"/>
                <a:cs typeface="Times New Roman" panose="02020603050405020304" pitchFamily="18" charset="0"/>
              </a:rPr>
              <a:t>USE CASE 3 </a:t>
            </a:r>
            <a:endParaRPr lang="en-US" sz="2800" b="1"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82509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04144" y="1543987"/>
            <a:ext cx="9743267" cy="4901784"/>
          </a:xfrm>
          <a:prstGeom prst="rect">
            <a:avLst/>
          </a:prstGeom>
        </p:spPr>
      </p:pic>
      <p:sp>
        <p:nvSpPr>
          <p:cNvPr id="5" name="Title 1"/>
          <p:cNvSpPr>
            <a:spLocks noGrp="1"/>
          </p:cNvSpPr>
          <p:nvPr>
            <p:ph type="title"/>
          </p:nvPr>
        </p:nvSpPr>
        <p:spPr>
          <a:xfrm>
            <a:off x="1141413" y="618518"/>
            <a:ext cx="9905998" cy="760577"/>
          </a:xfrm>
        </p:spPr>
        <p:txBody>
          <a:bodyPr>
            <a:normAutofit/>
          </a:bodyPr>
          <a:lstStyle/>
          <a:p>
            <a:pPr algn="ctr"/>
            <a:r>
              <a:rPr lang="en-US" sz="2800" b="1" dirty="0" smtClean="0">
                <a:solidFill>
                  <a:schemeClr val="bg2">
                    <a:lumMod val="75000"/>
                  </a:schemeClr>
                </a:solidFill>
                <a:latin typeface="Times New Roman" panose="02020603050405020304" pitchFamily="18" charset="0"/>
                <a:cs typeface="Times New Roman" panose="02020603050405020304" pitchFamily="18" charset="0"/>
              </a:rPr>
              <a:t>USE CASE 4 </a:t>
            </a:r>
            <a:endParaRPr lang="en-US" sz="2800" b="1"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5024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1414" y="1064301"/>
            <a:ext cx="10026258" cy="5572245"/>
          </a:xfrm>
          <a:prstGeom prst="rect">
            <a:avLst/>
          </a:prstGeom>
        </p:spPr>
      </p:pic>
      <p:sp>
        <p:nvSpPr>
          <p:cNvPr id="5" name="Title 1"/>
          <p:cNvSpPr>
            <a:spLocks noGrp="1"/>
          </p:cNvSpPr>
          <p:nvPr>
            <p:ph type="title"/>
          </p:nvPr>
        </p:nvSpPr>
        <p:spPr>
          <a:xfrm>
            <a:off x="1141414" y="318714"/>
            <a:ext cx="9905998" cy="745587"/>
          </a:xfrm>
        </p:spPr>
        <p:txBody>
          <a:bodyPr>
            <a:normAutofit/>
          </a:bodyPr>
          <a:lstStyle/>
          <a:p>
            <a:pPr algn="ctr"/>
            <a:r>
              <a:rPr lang="en-US" sz="2800" b="1" dirty="0" smtClean="0">
                <a:solidFill>
                  <a:schemeClr val="bg2">
                    <a:lumMod val="75000"/>
                  </a:schemeClr>
                </a:solidFill>
                <a:latin typeface="Times New Roman" panose="02020603050405020304" pitchFamily="18" charset="0"/>
                <a:cs typeface="Times New Roman" panose="02020603050405020304" pitchFamily="18" charset="0"/>
              </a:rPr>
              <a:t>USE CASE 5 </a:t>
            </a:r>
            <a:endParaRPr lang="en-US" sz="2800" b="1" dirty="0">
              <a:solidFill>
                <a:schemeClr val="bg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8506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b="1" dirty="0" smtClean="0">
                <a:latin typeface="Times New Roman" panose="02020603050405020304" pitchFamily="18" charset="0"/>
                <a:cs typeface="Times New Roman" panose="02020603050405020304" pitchFamily="18" charset="0"/>
              </a:rPr>
              <a:t>Supervised /  Unsupervised/Reinforcement   LEARNING </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r>
              <a:rPr lang="en-US" dirty="0" smtClean="0">
                <a:latin typeface="Times New Roman" panose="02020603050405020304" pitchFamily="18" charset="0"/>
                <a:cs typeface="Times New Roman" panose="02020603050405020304" pitchFamily="18" charset="0"/>
              </a:rPr>
              <a:t>Predict the class of a new data  by training the machine with a labeled dataset </a:t>
            </a:r>
          </a:p>
          <a:p>
            <a:r>
              <a:rPr lang="en-US" dirty="0" smtClean="0">
                <a:latin typeface="Times New Roman" panose="02020603050405020304" pitchFamily="18" charset="0"/>
                <a:cs typeface="Times New Roman" panose="02020603050405020304" pitchFamily="18" charset="0"/>
              </a:rPr>
              <a:t>Predicting the price of a house given a labeled dataset </a:t>
            </a:r>
          </a:p>
          <a:p>
            <a:r>
              <a:rPr lang="en-US" dirty="0" smtClean="0">
                <a:latin typeface="Times New Roman" panose="02020603050405020304" pitchFamily="18" charset="0"/>
                <a:cs typeface="Times New Roman" panose="02020603050405020304" pitchFamily="18" charset="0"/>
              </a:rPr>
              <a:t>Product recommendation </a:t>
            </a:r>
          </a:p>
          <a:p>
            <a:r>
              <a:rPr lang="en-US" dirty="0" smtClean="0">
                <a:latin typeface="Times New Roman" panose="02020603050405020304" pitchFamily="18" charset="0"/>
                <a:cs typeface="Times New Roman" panose="02020603050405020304" pitchFamily="18" charset="0"/>
              </a:rPr>
              <a:t>Predict a patient is diabetic or not  given labeled dataset</a:t>
            </a:r>
          </a:p>
          <a:p>
            <a:r>
              <a:rPr lang="en-US" dirty="0" smtClean="0">
                <a:latin typeface="Times New Roman" panose="02020603050405020304" pitchFamily="18" charset="0"/>
                <a:cs typeface="Times New Roman" panose="02020603050405020304" pitchFamily="18" charset="0"/>
              </a:rPr>
              <a:t>Predict the arrival delay time of flights given labeled dataset </a:t>
            </a:r>
          </a:p>
          <a:p>
            <a:r>
              <a:rPr lang="en-US" dirty="0" smtClean="0">
                <a:latin typeface="Times New Roman" panose="02020603050405020304" pitchFamily="18" charset="0"/>
                <a:cs typeface="Times New Roman" panose="02020603050405020304" pitchFamily="18" charset="0"/>
              </a:rPr>
              <a:t>Market basket analysis</a:t>
            </a:r>
          </a:p>
          <a:p>
            <a:r>
              <a:rPr lang="en-US" dirty="0" smtClean="0">
                <a:latin typeface="Times New Roman" panose="02020603050405020304" pitchFamily="18" charset="0"/>
                <a:cs typeface="Times New Roman" panose="02020603050405020304" pitchFamily="18" charset="0"/>
              </a:rPr>
              <a:t>Self driving Car </a:t>
            </a:r>
          </a:p>
          <a:p>
            <a:endParaRPr lang="en-US" dirty="0"/>
          </a:p>
        </p:txBody>
      </p:sp>
    </p:spTree>
    <p:extLst>
      <p:ext uri="{BB962C8B-B14F-4D97-AF65-F5344CB8AC3E}">
        <p14:creationId xmlns:p14="http://schemas.microsoft.com/office/powerpoint/2010/main" val="35087000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57313" y="618519"/>
            <a:ext cx="8858250" cy="5853720"/>
          </a:xfrm>
          <a:prstGeom prst="rect">
            <a:avLst/>
          </a:prstGeom>
        </p:spPr>
      </p:pic>
    </p:spTree>
    <p:extLst>
      <p:ext uri="{BB962C8B-B14F-4D97-AF65-F5344CB8AC3E}">
        <p14:creationId xmlns:p14="http://schemas.microsoft.com/office/powerpoint/2010/main" val="40058729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675" y="189893"/>
            <a:ext cx="9905998" cy="1010257"/>
          </a:xfrm>
        </p:spPr>
        <p:txBody>
          <a:bodyPr/>
          <a:lstStyle/>
          <a:p>
            <a:pPr algn="ctr"/>
            <a:r>
              <a:rPr lang="en-US" b="1" dirty="0" smtClean="0">
                <a:latin typeface="Times New Roman" panose="02020603050405020304" pitchFamily="18" charset="0"/>
                <a:cs typeface="Times New Roman" panose="02020603050405020304" pitchFamily="18" charset="0"/>
              </a:rPr>
              <a:t>Statistical  Learning</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98562" y="1506537"/>
            <a:ext cx="10193963" cy="4624439"/>
          </a:xfrm>
        </p:spPr>
        <p:txBody>
          <a:bodyPr>
            <a:normAutofit fontScale="92500" lnSpcReduction="10000"/>
          </a:bodyPr>
          <a:lstStyle/>
          <a:p>
            <a:r>
              <a:rPr lang="en-US" sz="2600" b="1" dirty="0">
                <a:solidFill>
                  <a:schemeClr val="tx1">
                    <a:lumMod val="95000"/>
                  </a:schemeClr>
                </a:solidFill>
                <a:latin typeface="Times New Roman" panose="02020603050405020304" pitchFamily="18" charset="0"/>
                <a:cs typeface="Times New Roman" panose="02020603050405020304" pitchFamily="18" charset="0"/>
              </a:rPr>
              <a:t>Statistical learning theory</a:t>
            </a:r>
            <a:r>
              <a:rPr lang="en-US" sz="2600" dirty="0">
                <a:solidFill>
                  <a:schemeClr val="tx1">
                    <a:lumMod val="95000"/>
                  </a:schemeClr>
                </a:solidFill>
                <a:latin typeface="Times New Roman" panose="02020603050405020304" pitchFamily="18" charset="0"/>
                <a:cs typeface="Times New Roman" panose="02020603050405020304" pitchFamily="18" charset="0"/>
              </a:rPr>
              <a:t> is a framework for machine learning drawing from the fields of statistics and functional </a:t>
            </a:r>
            <a:r>
              <a:rPr lang="en-US" sz="2600" dirty="0" smtClean="0">
                <a:solidFill>
                  <a:schemeClr val="tx1">
                    <a:lumMod val="95000"/>
                  </a:schemeClr>
                </a:solidFill>
                <a:latin typeface="Times New Roman" panose="02020603050405020304" pitchFamily="18" charset="0"/>
                <a:cs typeface="Times New Roman" panose="02020603050405020304" pitchFamily="18" charset="0"/>
              </a:rPr>
              <a:t>analysis</a:t>
            </a:r>
          </a:p>
          <a:p>
            <a:pPr marL="0" indent="0">
              <a:buNone/>
            </a:pPr>
            <a:endParaRPr lang="en-US" sz="2600" dirty="0" smtClean="0">
              <a:solidFill>
                <a:schemeClr val="tx1">
                  <a:lumMod val="95000"/>
                </a:schemeClr>
              </a:solidFill>
              <a:latin typeface="Times New Roman" panose="02020603050405020304" pitchFamily="18" charset="0"/>
              <a:cs typeface="Times New Roman" panose="02020603050405020304" pitchFamily="18" charset="0"/>
            </a:endParaRPr>
          </a:p>
          <a:p>
            <a:r>
              <a:rPr lang="en-US" sz="2600" dirty="0" smtClean="0">
                <a:solidFill>
                  <a:schemeClr val="tx1">
                    <a:lumMod val="95000"/>
                  </a:schemeClr>
                </a:solidFill>
                <a:latin typeface="Times New Roman" panose="02020603050405020304" pitchFamily="18" charset="0"/>
                <a:cs typeface="Times New Roman" panose="02020603050405020304" pitchFamily="18" charset="0"/>
              </a:rPr>
              <a:t>Statistical </a:t>
            </a:r>
            <a:r>
              <a:rPr lang="en-US" sz="2600" dirty="0">
                <a:solidFill>
                  <a:schemeClr val="tx1">
                    <a:lumMod val="95000"/>
                  </a:schemeClr>
                </a:solidFill>
                <a:latin typeface="Times New Roman" panose="02020603050405020304" pitchFamily="18" charset="0"/>
                <a:cs typeface="Times New Roman" panose="02020603050405020304" pitchFamily="18" charset="0"/>
              </a:rPr>
              <a:t>modeling is a formalization of relationships between variables in the data in the form of mathematical equations</a:t>
            </a:r>
            <a:r>
              <a:rPr lang="en-US" sz="2600" dirty="0" smtClean="0">
                <a:solidFill>
                  <a:schemeClr val="tx1">
                    <a:lumMod val="95000"/>
                  </a:schemeClr>
                </a:solidFill>
                <a:latin typeface="Times New Roman" panose="02020603050405020304" pitchFamily="18" charset="0"/>
                <a:cs typeface="Times New Roman" panose="02020603050405020304" pitchFamily="18" charset="0"/>
              </a:rPr>
              <a:t>.</a:t>
            </a:r>
          </a:p>
          <a:p>
            <a:pPr marL="0" indent="0">
              <a:buNone/>
            </a:pPr>
            <a:endParaRPr lang="en-US" sz="2600" dirty="0" smtClean="0">
              <a:solidFill>
                <a:schemeClr val="tx1">
                  <a:lumMod val="95000"/>
                </a:schemeClr>
              </a:solidFill>
              <a:latin typeface="Times New Roman" panose="02020603050405020304" pitchFamily="18" charset="0"/>
              <a:cs typeface="Times New Roman" panose="02020603050405020304" pitchFamily="18" charset="0"/>
            </a:endParaRPr>
          </a:p>
          <a:p>
            <a:r>
              <a:rPr lang="en-US" sz="2600" dirty="0">
                <a:solidFill>
                  <a:schemeClr val="tx1">
                    <a:lumMod val="95000"/>
                  </a:schemeClr>
                </a:solidFill>
                <a:latin typeface="Times New Roman" panose="02020603050405020304" pitchFamily="18" charset="0"/>
                <a:cs typeface="Times New Roman" panose="02020603050405020304" pitchFamily="18" charset="0"/>
              </a:rPr>
              <a:t>Statistical Learning is mostly about inferences, most of the idea is generated from the sample, population, and hypothesis, in comparison to Machine Learning which emphasizes predictions, supervised learning, unsupervised learning, and </a:t>
            </a:r>
            <a:r>
              <a:rPr lang="en-US" sz="2600" dirty="0" smtClean="0">
                <a:solidFill>
                  <a:schemeClr val="tx1">
                    <a:lumMod val="95000"/>
                  </a:schemeClr>
                </a:solidFill>
                <a:latin typeface="Times New Roman" panose="02020603050405020304" pitchFamily="18" charset="0"/>
                <a:cs typeface="Times New Roman" panose="02020603050405020304" pitchFamily="18" charset="0"/>
              </a:rPr>
              <a:t>reinforcement </a:t>
            </a:r>
            <a:r>
              <a:rPr lang="en-US" sz="2600" dirty="0">
                <a:solidFill>
                  <a:schemeClr val="tx1">
                    <a:lumMod val="95000"/>
                  </a:schemeClr>
                </a:solidFill>
                <a:latin typeface="Times New Roman" panose="02020603050405020304" pitchFamily="18" charset="0"/>
                <a:cs typeface="Times New Roman" panose="02020603050405020304" pitchFamily="18" charset="0"/>
              </a:rPr>
              <a:t>learning</a:t>
            </a:r>
            <a:r>
              <a:rPr lang="en-US" dirty="0">
                <a:solidFill>
                  <a:schemeClr val="tx1">
                    <a:lumMod val="95000"/>
                  </a:schemeClr>
                </a:solidFill>
              </a:rPr>
              <a:t>.</a:t>
            </a:r>
          </a:p>
          <a:p>
            <a:endParaRPr lang="en-US" dirty="0"/>
          </a:p>
        </p:txBody>
      </p:sp>
    </p:spTree>
    <p:extLst>
      <p:ext uri="{BB962C8B-B14F-4D97-AF65-F5344CB8AC3E}">
        <p14:creationId xmlns:p14="http://schemas.microsoft.com/office/powerpoint/2010/main" val="14616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down)">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a:lstStyle/>
          <a:p>
            <a:r>
              <a:rPr lang="en-US" dirty="0" smtClean="0"/>
              <a:t>Disclaimer</a:t>
            </a:r>
          </a:p>
        </p:txBody>
      </p:sp>
      <p:sp>
        <p:nvSpPr>
          <p:cNvPr id="142339" name="Content Placeholder 2"/>
          <p:cNvSpPr>
            <a:spLocks noGrp="1"/>
          </p:cNvSpPr>
          <p:nvPr>
            <p:ph idx="1"/>
          </p:nvPr>
        </p:nvSpPr>
        <p:spPr/>
        <p:txBody>
          <a:bodyPr/>
          <a:lstStyle/>
          <a:p>
            <a:r>
              <a:rPr lang="en-US" dirty="0"/>
              <a:t>C</a:t>
            </a:r>
            <a:r>
              <a:rPr lang="en-US" dirty="0" smtClean="0"/>
              <a:t>ontents in the slides are  amalgamated from web from various sites </a:t>
            </a:r>
          </a:p>
        </p:txBody>
      </p:sp>
    </p:spTree>
    <p:extLst>
      <p:ext uri="{BB962C8B-B14F-4D97-AF65-F5344CB8AC3E}">
        <p14:creationId xmlns:p14="http://schemas.microsoft.com/office/powerpoint/2010/main" val="12205901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1237" y="2187847"/>
            <a:ext cx="4489883" cy="92333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91440" tIns="45720" rIns="91440" bIns="45720">
            <a:spAutoFit/>
          </a:bodyPr>
          <a:lstStyle/>
          <a:p>
            <a:pPr algn="ctr"/>
            <a:r>
              <a:rPr lang="en-US" sz="5400" b="1" spc="50" dirty="0" smtClean="0">
                <a:ln w="0"/>
                <a:solidFill>
                  <a:schemeClr val="bg2"/>
                </a:solidFill>
                <a:effectLst>
                  <a:innerShdw blurRad="63500" dist="50800" dir="13500000">
                    <a:srgbClr val="000000">
                      <a:alpha val="50000"/>
                    </a:srgbClr>
                  </a:innerShdw>
                </a:effectLst>
              </a:rPr>
              <a:t>THANK   YOU </a:t>
            </a:r>
            <a:endParaRPr 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60459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smtClean="0">
                <a:latin typeface="Times New Roman" panose="02020603050405020304" pitchFamily="18" charset="0"/>
                <a:cs typeface="Times New Roman" panose="02020603050405020304" pitchFamily="18" charset="0"/>
              </a:rPr>
              <a:t>MACHINE  LEARNING </a:t>
            </a:r>
            <a:endParaRPr lang="en-US" sz="2800" b="1"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73471042"/>
              </p:ext>
            </p:extLst>
          </p:nvPr>
        </p:nvGraphicFramePr>
        <p:xfrm>
          <a:off x="614598" y="2249488"/>
          <a:ext cx="11362544" cy="2457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642432"/>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9095" y="869429"/>
            <a:ext cx="9473784" cy="4931763"/>
          </a:xfrm>
          <a:prstGeom prst="rect">
            <a:avLst/>
          </a:prstGeom>
          <a:solidFill>
            <a:schemeClr val="tx1"/>
          </a:solidFill>
        </p:spPr>
      </p:pic>
    </p:spTree>
    <p:extLst>
      <p:ext uri="{BB962C8B-B14F-4D97-AF65-F5344CB8AC3E}">
        <p14:creationId xmlns:p14="http://schemas.microsoft.com/office/powerpoint/2010/main" val="1685109814"/>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7172" name="Picture 4" descr="https://www.edureka.co/blog/wp-content/uploads/2018/03/AI-vs-ML-vs-Deep-Lear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63" y="639762"/>
            <a:ext cx="11655380" cy="5941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1050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7224" y="172724"/>
            <a:ext cx="7333445" cy="6287489"/>
          </a:xfrm>
          <a:prstGeom prst="rect">
            <a:avLst/>
          </a:prstGeom>
        </p:spPr>
      </p:pic>
    </p:spTree>
    <p:extLst>
      <p:ext uri="{BB962C8B-B14F-4D97-AF65-F5344CB8AC3E}">
        <p14:creationId xmlns:p14="http://schemas.microsoft.com/office/powerpoint/2010/main" val="305333382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0675B2085329D408DAE265FD1E815C6" ma:contentTypeVersion="9" ma:contentTypeDescription="Create a new document." ma:contentTypeScope="" ma:versionID="6afa69c6c3faffe263b78cbde4b61f31">
  <xsd:schema xmlns:xsd="http://www.w3.org/2001/XMLSchema" xmlns:xs="http://www.w3.org/2001/XMLSchema" xmlns:p="http://schemas.microsoft.com/office/2006/metadata/properties" xmlns:ns2="6aef3fba-21f0-4319-8b84-e9eb757b945a" targetNamespace="http://schemas.microsoft.com/office/2006/metadata/properties" ma:root="true" ma:fieldsID="0ad539c73d4913cb12333b7933753051" ns2:_="">
    <xsd:import namespace="6aef3fba-21f0-4319-8b84-e9eb757b945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ef3fba-21f0-4319-8b84-e9eb757b94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AE866D-5628-48A9-9C8C-712F79B0247E}">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6aef3fba-21f0-4319-8b84-e9eb757b945a"/>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845DEEE-02D8-48C1-9B5E-B58959A48DB7}">
  <ds:schemaRefs>
    <ds:schemaRef ds:uri="http://schemas.microsoft.com/sharepoint/v3/contenttype/forms"/>
  </ds:schemaRefs>
</ds:datastoreItem>
</file>

<file path=customXml/itemProps3.xml><?xml version="1.0" encoding="utf-8"?>
<ds:datastoreItem xmlns:ds="http://schemas.openxmlformats.org/officeDocument/2006/customXml" ds:itemID="{7C854AAB-6691-489B-983B-79F70FB7CC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ef3fba-21f0-4319-8b84-e9eb757b94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TM04033919[[fn=Circuit]]</Template>
  <TotalTime>1609</TotalTime>
  <Words>855</Words>
  <Application>Microsoft Office PowerPoint</Application>
  <PresentationFormat>Custom</PresentationFormat>
  <Paragraphs>154</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Circuit</vt:lpstr>
      <vt:lpstr>Contents</vt:lpstr>
      <vt:lpstr>Learning</vt:lpstr>
      <vt:lpstr>PowerPoint Presentation</vt:lpstr>
      <vt:lpstr>TYPES of Learning</vt:lpstr>
      <vt:lpstr>Statistical  Learning</vt:lpstr>
      <vt:lpstr>MACHINE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SUPERVISED   LEARNING </vt:lpstr>
      <vt:lpstr>POLL  QUESTIONS </vt:lpstr>
      <vt:lpstr>CLASSIFICATION  EXAMPLE </vt:lpstr>
      <vt:lpstr>REGRESSION   EXAMPLE </vt:lpstr>
      <vt:lpstr>TYPES OF UNSUPERVISED LEARNING </vt:lpstr>
      <vt:lpstr>CLUSTERING   EXAMPLE </vt:lpstr>
      <vt:lpstr>ASSOCIATION    EXAMPLE </vt:lpstr>
      <vt:lpstr>PowerPoint Presentation</vt:lpstr>
      <vt:lpstr>PowerPoint Presentation</vt:lpstr>
      <vt:lpstr>PowerPoint Presentation</vt:lpstr>
      <vt:lpstr>PowerPoint Presentation</vt:lpstr>
      <vt:lpstr>Supervised  Learning</vt:lpstr>
      <vt:lpstr>PowerPoint Presentation</vt:lpstr>
      <vt:lpstr>Few Supervised Learning Algorithms</vt:lpstr>
      <vt:lpstr>SVM</vt:lpstr>
      <vt:lpstr>Decision Tree</vt:lpstr>
      <vt:lpstr>Decision Tree</vt:lpstr>
      <vt:lpstr>PowerPoint Presentation</vt:lpstr>
      <vt:lpstr>PowerPoint Presentation</vt:lpstr>
      <vt:lpstr>Unsupervised  Learning</vt:lpstr>
      <vt:lpstr>Clustering</vt:lpstr>
      <vt:lpstr>K-Means Clustering</vt:lpstr>
      <vt:lpstr>PowerPoint Presentation</vt:lpstr>
      <vt:lpstr>K-Means Clustering</vt:lpstr>
      <vt:lpstr>Dimension Reduction Techniques</vt:lpstr>
      <vt:lpstr>Why Dimension Reduction is Required</vt:lpstr>
      <vt:lpstr>Few Dimension Reduction Techniques</vt:lpstr>
      <vt:lpstr>PowerPoint Presentation</vt:lpstr>
      <vt:lpstr>USE CASE 1 </vt:lpstr>
      <vt:lpstr>USE CASE 2 </vt:lpstr>
      <vt:lpstr>USE CASE 3 </vt:lpstr>
      <vt:lpstr>USE CASE 4 </vt:lpstr>
      <vt:lpstr>USE CASE 5 </vt:lpstr>
      <vt:lpstr>Supervised /  Unsupervised/Reinforcement   LEARNING </vt:lpstr>
      <vt:lpstr>PowerPoint Presentation</vt:lpstr>
      <vt:lpstr>Disclaimer</vt:lpstr>
      <vt:lpstr>PowerPoint Presentation</vt:lpstr>
    </vt:vector>
  </TitlesOfParts>
  <Company>HP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c:title>
  <dc:creator>HP Inc.</dc:creator>
  <cp:lastModifiedBy>hacks</cp:lastModifiedBy>
  <cp:revision>93</cp:revision>
  <dcterms:created xsi:type="dcterms:W3CDTF">2019-04-24T08:06:11Z</dcterms:created>
  <dcterms:modified xsi:type="dcterms:W3CDTF">2020-12-11T08:08:43Z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0x01010080675B2085329D408DAE265FD1E815C6</vt:lpwstr>
  </property>
</Properties>
</file>